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75"/>
  </p:notesMasterIdLst>
  <p:handoutMasterIdLst>
    <p:handoutMasterId r:id="rId76"/>
  </p:handoutMasterIdLst>
  <p:sldIdLst>
    <p:sldId id="258" r:id="rId2"/>
    <p:sldId id="285" r:id="rId3"/>
    <p:sldId id="259" r:id="rId4"/>
    <p:sldId id="302" r:id="rId5"/>
    <p:sldId id="303" r:id="rId6"/>
    <p:sldId id="368" r:id="rId7"/>
    <p:sldId id="305" r:id="rId8"/>
    <p:sldId id="306" r:id="rId9"/>
    <p:sldId id="307" r:id="rId10"/>
    <p:sldId id="313" r:id="rId11"/>
    <p:sldId id="314" r:id="rId12"/>
    <p:sldId id="315" r:id="rId13"/>
    <p:sldId id="308" r:id="rId14"/>
    <p:sldId id="309" r:id="rId15"/>
    <p:sldId id="310" r:id="rId16"/>
    <p:sldId id="311" r:id="rId17"/>
    <p:sldId id="312" r:id="rId18"/>
    <p:sldId id="344" r:id="rId19"/>
    <p:sldId id="373" r:id="rId20"/>
    <p:sldId id="377" r:id="rId21"/>
    <p:sldId id="345" r:id="rId22"/>
    <p:sldId id="374" r:id="rId23"/>
    <p:sldId id="375" r:id="rId24"/>
    <p:sldId id="378" r:id="rId25"/>
    <p:sldId id="346" r:id="rId26"/>
    <p:sldId id="316" r:id="rId27"/>
    <p:sldId id="318" r:id="rId28"/>
    <p:sldId id="323" r:id="rId29"/>
    <p:sldId id="324" r:id="rId30"/>
    <p:sldId id="319" r:id="rId31"/>
    <p:sldId id="320" r:id="rId32"/>
    <p:sldId id="321" r:id="rId33"/>
    <p:sldId id="325" r:id="rId34"/>
    <p:sldId id="322" r:id="rId35"/>
    <p:sldId id="326" r:id="rId36"/>
    <p:sldId id="327" r:id="rId37"/>
    <p:sldId id="328" r:id="rId38"/>
    <p:sldId id="329" r:id="rId39"/>
    <p:sldId id="349" r:id="rId40"/>
    <p:sldId id="350" r:id="rId41"/>
    <p:sldId id="330" r:id="rId42"/>
    <p:sldId id="347" r:id="rId43"/>
    <p:sldId id="348" r:id="rId44"/>
    <p:sldId id="331" r:id="rId45"/>
    <p:sldId id="332" r:id="rId46"/>
    <p:sldId id="339" r:id="rId47"/>
    <p:sldId id="340" r:id="rId48"/>
    <p:sldId id="333" r:id="rId49"/>
    <p:sldId id="341" r:id="rId50"/>
    <p:sldId id="342" r:id="rId51"/>
    <p:sldId id="351" r:id="rId52"/>
    <p:sldId id="334" r:id="rId53"/>
    <p:sldId id="352" r:id="rId54"/>
    <p:sldId id="380" r:id="rId55"/>
    <p:sldId id="343" r:id="rId56"/>
    <p:sldId id="335" r:id="rId57"/>
    <p:sldId id="336" r:id="rId58"/>
    <p:sldId id="354" r:id="rId59"/>
    <p:sldId id="355" r:id="rId60"/>
    <p:sldId id="353" r:id="rId61"/>
    <p:sldId id="357" r:id="rId62"/>
    <p:sldId id="358" r:id="rId63"/>
    <p:sldId id="359" r:id="rId64"/>
    <p:sldId id="361" r:id="rId65"/>
    <p:sldId id="379" r:id="rId66"/>
    <p:sldId id="360" r:id="rId67"/>
    <p:sldId id="363" r:id="rId68"/>
    <p:sldId id="364" r:id="rId69"/>
    <p:sldId id="365" r:id="rId70"/>
    <p:sldId id="366" r:id="rId71"/>
    <p:sldId id="382" r:id="rId72"/>
    <p:sldId id="371" r:id="rId73"/>
    <p:sldId id="367" r:id="rId74"/>
  </p:sldIdLst>
  <p:sldSz cx="9144000" cy="6858000" type="screen4x3"/>
  <p:notesSz cx="9928225" cy="6797675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新細明體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新細明體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新細明體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新細明體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0C0C0"/>
    <a:srgbClr val="CC0000"/>
    <a:srgbClr val="FF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淺色樣式 2 - 輔色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748" autoAdjust="0"/>
    <p:restoredTop sz="94724" autoAdjust="0"/>
  </p:normalViewPr>
  <p:slideViewPr>
    <p:cSldViewPr>
      <p:cViewPr varScale="1">
        <p:scale>
          <a:sx n="65" d="100"/>
          <a:sy n="65" d="100"/>
        </p:scale>
        <p:origin x="-156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  <p:sld r:id="rId37" collapse="1"/>
      <p:sld r:id="rId38" collapse="1"/>
      <p:sld r:id="rId39" collapse="1"/>
      <p:sld r:id="rId40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1.xml"/><Relationship Id="rId13" Type="http://schemas.openxmlformats.org/officeDocument/2006/relationships/slide" Target="slides/slide31.xml"/><Relationship Id="rId18" Type="http://schemas.openxmlformats.org/officeDocument/2006/relationships/slide" Target="slides/slide44.xml"/><Relationship Id="rId26" Type="http://schemas.openxmlformats.org/officeDocument/2006/relationships/slide" Target="slides/slide59.xml"/><Relationship Id="rId39" Type="http://schemas.openxmlformats.org/officeDocument/2006/relationships/slide" Target="slides/slide72.xml"/><Relationship Id="rId3" Type="http://schemas.openxmlformats.org/officeDocument/2006/relationships/slide" Target="slides/slide5.xml"/><Relationship Id="rId21" Type="http://schemas.openxmlformats.org/officeDocument/2006/relationships/slide" Target="slides/slide52.xml"/><Relationship Id="rId34" Type="http://schemas.openxmlformats.org/officeDocument/2006/relationships/slide" Target="slides/slide67.xml"/><Relationship Id="rId7" Type="http://schemas.openxmlformats.org/officeDocument/2006/relationships/slide" Target="slides/slide10.xml"/><Relationship Id="rId12" Type="http://schemas.openxmlformats.org/officeDocument/2006/relationships/slide" Target="slides/slide26.xml"/><Relationship Id="rId17" Type="http://schemas.openxmlformats.org/officeDocument/2006/relationships/slide" Target="slides/slide41.xml"/><Relationship Id="rId25" Type="http://schemas.openxmlformats.org/officeDocument/2006/relationships/slide" Target="slides/slide58.xml"/><Relationship Id="rId33" Type="http://schemas.openxmlformats.org/officeDocument/2006/relationships/slide" Target="slides/slide66.xml"/><Relationship Id="rId38" Type="http://schemas.openxmlformats.org/officeDocument/2006/relationships/slide" Target="slides/slide71.xml"/><Relationship Id="rId2" Type="http://schemas.openxmlformats.org/officeDocument/2006/relationships/slide" Target="slides/slide4.xml"/><Relationship Id="rId16" Type="http://schemas.openxmlformats.org/officeDocument/2006/relationships/slide" Target="slides/slide40.xml"/><Relationship Id="rId20" Type="http://schemas.openxmlformats.org/officeDocument/2006/relationships/slide" Target="slides/slide51.xml"/><Relationship Id="rId29" Type="http://schemas.openxmlformats.org/officeDocument/2006/relationships/slide" Target="slides/slide62.xml"/><Relationship Id="rId1" Type="http://schemas.openxmlformats.org/officeDocument/2006/relationships/slide" Target="slides/slide2.xml"/><Relationship Id="rId6" Type="http://schemas.openxmlformats.org/officeDocument/2006/relationships/slide" Target="slides/slide9.xml"/><Relationship Id="rId11" Type="http://schemas.openxmlformats.org/officeDocument/2006/relationships/slide" Target="slides/slide20.xml"/><Relationship Id="rId24" Type="http://schemas.openxmlformats.org/officeDocument/2006/relationships/slide" Target="slides/slide57.xml"/><Relationship Id="rId32" Type="http://schemas.openxmlformats.org/officeDocument/2006/relationships/slide" Target="slides/slide65.xml"/><Relationship Id="rId37" Type="http://schemas.openxmlformats.org/officeDocument/2006/relationships/slide" Target="slides/slide70.xml"/><Relationship Id="rId40" Type="http://schemas.openxmlformats.org/officeDocument/2006/relationships/slide" Target="slides/slide73.xml"/><Relationship Id="rId5" Type="http://schemas.openxmlformats.org/officeDocument/2006/relationships/slide" Target="slides/slide7.xml"/><Relationship Id="rId15" Type="http://schemas.openxmlformats.org/officeDocument/2006/relationships/slide" Target="slides/slide39.xml"/><Relationship Id="rId23" Type="http://schemas.openxmlformats.org/officeDocument/2006/relationships/slide" Target="slides/slide54.xml"/><Relationship Id="rId28" Type="http://schemas.openxmlformats.org/officeDocument/2006/relationships/slide" Target="slides/slide61.xml"/><Relationship Id="rId36" Type="http://schemas.openxmlformats.org/officeDocument/2006/relationships/slide" Target="slides/slide69.xml"/><Relationship Id="rId10" Type="http://schemas.openxmlformats.org/officeDocument/2006/relationships/slide" Target="slides/slide18.xml"/><Relationship Id="rId19" Type="http://schemas.openxmlformats.org/officeDocument/2006/relationships/slide" Target="slides/slide48.xml"/><Relationship Id="rId31" Type="http://schemas.openxmlformats.org/officeDocument/2006/relationships/slide" Target="slides/slide64.xml"/><Relationship Id="rId4" Type="http://schemas.openxmlformats.org/officeDocument/2006/relationships/slide" Target="slides/slide6.xml"/><Relationship Id="rId9" Type="http://schemas.openxmlformats.org/officeDocument/2006/relationships/slide" Target="slides/slide17.xml"/><Relationship Id="rId14" Type="http://schemas.openxmlformats.org/officeDocument/2006/relationships/slide" Target="slides/slide34.xml"/><Relationship Id="rId22" Type="http://schemas.openxmlformats.org/officeDocument/2006/relationships/slide" Target="slides/slide53.xml"/><Relationship Id="rId27" Type="http://schemas.openxmlformats.org/officeDocument/2006/relationships/slide" Target="slides/slide60.xml"/><Relationship Id="rId30" Type="http://schemas.openxmlformats.org/officeDocument/2006/relationships/slide" Target="slides/slide63.xml"/><Relationship Id="rId35" Type="http://schemas.openxmlformats.org/officeDocument/2006/relationships/slide" Target="slides/slide6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5" Type="http://schemas.openxmlformats.org/officeDocument/2006/relationships/image" Target="../media/image49.wmf"/><Relationship Id="rId4" Type="http://schemas.openxmlformats.org/officeDocument/2006/relationships/image" Target="../media/image48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5" Type="http://schemas.openxmlformats.org/officeDocument/2006/relationships/image" Target="../media/image54.wmf"/><Relationship Id="rId4" Type="http://schemas.openxmlformats.org/officeDocument/2006/relationships/image" Target="../media/image53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5" Type="http://schemas.openxmlformats.org/officeDocument/2006/relationships/image" Target="../media/image59.wmf"/><Relationship Id="rId4" Type="http://schemas.openxmlformats.org/officeDocument/2006/relationships/image" Target="../media/image58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5" Type="http://schemas.openxmlformats.org/officeDocument/2006/relationships/image" Target="../media/image66.wmf"/><Relationship Id="rId4" Type="http://schemas.openxmlformats.org/officeDocument/2006/relationships/image" Target="../media/image65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8.wmf"/><Relationship Id="rId1" Type="http://schemas.openxmlformats.org/officeDocument/2006/relationships/image" Target="../media/image67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Relationship Id="rId5" Type="http://schemas.openxmlformats.org/officeDocument/2006/relationships/image" Target="../media/image73.wmf"/><Relationship Id="rId4" Type="http://schemas.openxmlformats.org/officeDocument/2006/relationships/image" Target="../media/image7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Relationship Id="rId5" Type="http://schemas.openxmlformats.org/officeDocument/2006/relationships/image" Target="../media/image78.wmf"/><Relationship Id="rId4" Type="http://schemas.openxmlformats.org/officeDocument/2006/relationships/image" Target="../media/image77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Relationship Id="rId5" Type="http://schemas.openxmlformats.org/officeDocument/2006/relationships/image" Target="../media/image83.wmf"/><Relationship Id="rId4" Type="http://schemas.openxmlformats.org/officeDocument/2006/relationships/image" Target="../media/image82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85.wmf"/><Relationship Id="rId1" Type="http://schemas.openxmlformats.org/officeDocument/2006/relationships/image" Target="../media/image84.wmf"/></Relationships>
</file>

<file path=ppt/drawings/_rels/vmlDrawing23.vml.rels><?xml version="1.0" encoding="UTF-8" standalone="yes"?>
<Relationships xmlns="http://schemas.openxmlformats.org/package/2006/relationships"><Relationship Id="rId8" Type="http://schemas.openxmlformats.org/officeDocument/2006/relationships/image" Target="../media/image93.wmf"/><Relationship Id="rId3" Type="http://schemas.openxmlformats.org/officeDocument/2006/relationships/image" Target="../media/image88.wmf"/><Relationship Id="rId7" Type="http://schemas.openxmlformats.org/officeDocument/2006/relationships/image" Target="../media/image92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Relationship Id="rId6" Type="http://schemas.openxmlformats.org/officeDocument/2006/relationships/image" Target="../media/image91.wmf"/><Relationship Id="rId5" Type="http://schemas.openxmlformats.org/officeDocument/2006/relationships/image" Target="../media/image90.wmf"/><Relationship Id="rId4" Type="http://schemas.openxmlformats.org/officeDocument/2006/relationships/image" Target="../media/image89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6.wmf"/><Relationship Id="rId1" Type="http://schemas.openxmlformats.org/officeDocument/2006/relationships/image" Target="../media/image95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9.wmf"/><Relationship Id="rId2" Type="http://schemas.openxmlformats.org/officeDocument/2006/relationships/image" Target="../media/image98.wmf"/><Relationship Id="rId1" Type="http://schemas.openxmlformats.org/officeDocument/2006/relationships/image" Target="../media/image97.wmf"/><Relationship Id="rId5" Type="http://schemas.openxmlformats.org/officeDocument/2006/relationships/image" Target="../media/image101.wmf"/><Relationship Id="rId4" Type="http://schemas.openxmlformats.org/officeDocument/2006/relationships/image" Target="../media/image100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wmf"/><Relationship Id="rId2" Type="http://schemas.openxmlformats.org/officeDocument/2006/relationships/image" Target="../media/image103.wmf"/><Relationship Id="rId1" Type="http://schemas.openxmlformats.org/officeDocument/2006/relationships/image" Target="../media/image102.wmf"/><Relationship Id="rId4" Type="http://schemas.openxmlformats.org/officeDocument/2006/relationships/image" Target="../media/image105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wmf"/><Relationship Id="rId2" Type="http://schemas.openxmlformats.org/officeDocument/2006/relationships/image" Target="../media/image107.wmf"/><Relationship Id="rId1" Type="http://schemas.openxmlformats.org/officeDocument/2006/relationships/image" Target="../media/image106.wmf"/></Relationships>
</file>

<file path=ppt/drawings/_rels/vmlDrawing2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wmf"/><Relationship Id="rId3" Type="http://schemas.openxmlformats.org/officeDocument/2006/relationships/image" Target="../media/image111.wmf"/><Relationship Id="rId7" Type="http://schemas.openxmlformats.org/officeDocument/2006/relationships/image" Target="../media/image115.wmf"/><Relationship Id="rId2" Type="http://schemas.openxmlformats.org/officeDocument/2006/relationships/image" Target="../media/image110.wmf"/><Relationship Id="rId1" Type="http://schemas.openxmlformats.org/officeDocument/2006/relationships/image" Target="../media/image109.wmf"/><Relationship Id="rId6" Type="http://schemas.openxmlformats.org/officeDocument/2006/relationships/image" Target="../media/image114.wmf"/><Relationship Id="rId5" Type="http://schemas.openxmlformats.org/officeDocument/2006/relationships/image" Target="../media/image113.wmf"/><Relationship Id="rId4" Type="http://schemas.openxmlformats.org/officeDocument/2006/relationships/image" Target="../media/image112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wmf"/><Relationship Id="rId2" Type="http://schemas.openxmlformats.org/officeDocument/2006/relationships/image" Target="../media/image118.wmf"/><Relationship Id="rId1" Type="http://schemas.openxmlformats.org/officeDocument/2006/relationships/image" Target="../media/image11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wmf"/><Relationship Id="rId2" Type="http://schemas.openxmlformats.org/officeDocument/2006/relationships/image" Target="../media/image121.wmf"/><Relationship Id="rId1" Type="http://schemas.openxmlformats.org/officeDocument/2006/relationships/image" Target="../media/image120.wmf"/><Relationship Id="rId4" Type="http://schemas.openxmlformats.org/officeDocument/2006/relationships/image" Target="../media/image123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wmf"/><Relationship Id="rId2" Type="http://schemas.openxmlformats.org/officeDocument/2006/relationships/image" Target="../media/image125.wmf"/><Relationship Id="rId1" Type="http://schemas.openxmlformats.org/officeDocument/2006/relationships/image" Target="../media/image124.wmf"/><Relationship Id="rId5" Type="http://schemas.openxmlformats.org/officeDocument/2006/relationships/image" Target="../media/image128.wmf"/><Relationship Id="rId4" Type="http://schemas.openxmlformats.org/officeDocument/2006/relationships/image" Target="../media/image127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wmf"/><Relationship Id="rId2" Type="http://schemas.openxmlformats.org/officeDocument/2006/relationships/image" Target="../media/image130.wmf"/><Relationship Id="rId1" Type="http://schemas.openxmlformats.org/officeDocument/2006/relationships/image" Target="../media/image129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wmf"/><Relationship Id="rId2" Type="http://schemas.openxmlformats.org/officeDocument/2006/relationships/image" Target="../media/image133.wmf"/><Relationship Id="rId1" Type="http://schemas.openxmlformats.org/officeDocument/2006/relationships/image" Target="../media/image132.wmf"/><Relationship Id="rId6" Type="http://schemas.openxmlformats.org/officeDocument/2006/relationships/image" Target="../media/image137.wmf"/><Relationship Id="rId5" Type="http://schemas.openxmlformats.org/officeDocument/2006/relationships/image" Target="../media/image136.wmf"/><Relationship Id="rId4" Type="http://schemas.openxmlformats.org/officeDocument/2006/relationships/image" Target="../media/image135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wmf"/><Relationship Id="rId2" Type="http://schemas.openxmlformats.org/officeDocument/2006/relationships/image" Target="../media/image139.wmf"/><Relationship Id="rId1" Type="http://schemas.openxmlformats.org/officeDocument/2006/relationships/image" Target="../media/image138.wmf"/><Relationship Id="rId4" Type="http://schemas.openxmlformats.org/officeDocument/2006/relationships/image" Target="../media/image141.w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wmf"/><Relationship Id="rId1" Type="http://schemas.openxmlformats.org/officeDocument/2006/relationships/image" Target="../media/image142.w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wmf"/><Relationship Id="rId1" Type="http://schemas.openxmlformats.org/officeDocument/2006/relationships/image" Target="../media/image144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wmf"/><Relationship Id="rId2" Type="http://schemas.openxmlformats.org/officeDocument/2006/relationships/image" Target="../media/image147.wmf"/><Relationship Id="rId1" Type="http://schemas.openxmlformats.org/officeDocument/2006/relationships/image" Target="../media/image146.wmf"/></Relationships>
</file>

<file path=ppt/drawings/_rels/vmlDrawing3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wmf"/><Relationship Id="rId1" Type="http://schemas.openxmlformats.org/officeDocument/2006/relationships/image" Target="../media/image149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wmf"/><Relationship Id="rId2" Type="http://schemas.openxmlformats.org/officeDocument/2006/relationships/image" Target="../media/image152.wmf"/><Relationship Id="rId1" Type="http://schemas.openxmlformats.org/officeDocument/2006/relationships/image" Target="../media/image15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wmf"/><Relationship Id="rId2" Type="http://schemas.openxmlformats.org/officeDocument/2006/relationships/image" Target="../media/image155.wmf"/><Relationship Id="rId1" Type="http://schemas.openxmlformats.org/officeDocument/2006/relationships/image" Target="../media/image154.wmf"/><Relationship Id="rId4" Type="http://schemas.openxmlformats.org/officeDocument/2006/relationships/image" Target="../media/image157.w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wmf"/><Relationship Id="rId2" Type="http://schemas.openxmlformats.org/officeDocument/2006/relationships/image" Target="../media/image159.wmf"/><Relationship Id="rId1" Type="http://schemas.openxmlformats.org/officeDocument/2006/relationships/image" Target="../media/image158.wmf"/><Relationship Id="rId4" Type="http://schemas.openxmlformats.org/officeDocument/2006/relationships/image" Target="../media/image161.w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wmf"/><Relationship Id="rId2" Type="http://schemas.openxmlformats.org/officeDocument/2006/relationships/image" Target="../media/image163.wmf"/><Relationship Id="rId1" Type="http://schemas.openxmlformats.org/officeDocument/2006/relationships/image" Target="../media/image162.wmf"/><Relationship Id="rId4" Type="http://schemas.openxmlformats.org/officeDocument/2006/relationships/image" Target="../media/image165.wmf"/></Relationships>
</file>

<file path=ppt/drawings/_rels/vmlDrawing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wmf"/><Relationship Id="rId2" Type="http://schemas.openxmlformats.org/officeDocument/2006/relationships/image" Target="../media/image167.wmf"/><Relationship Id="rId1" Type="http://schemas.openxmlformats.org/officeDocument/2006/relationships/image" Target="../media/image166.wmf"/><Relationship Id="rId4" Type="http://schemas.openxmlformats.org/officeDocument/2006/relationships/image" Target="../media/image169.wmf"/></Relationships>
</file>

<file path=ppt/drawings/_rels/vmlDrawing4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wmf"/><Relationship Id="rId2" Type="http://schemas.openxmlformats.org/officeDocument/2006/relationships/image" Target="../media/image171.wmf"/><Relationship Id="rId1" Type="http://schemas.openxmlformats.org/officeDocument/2006/relationships/image" Target="../media/image170.w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wmf"/><Relationship Id="rId2" Type="http://schemas.openxmlformats.org/officeDocument/2006/relationships/image" Target="../media/image174.wmf"/><Relationship Id="rId1" Type="http://schemas.openxmlformats.org/officeDocument/2006/relationships/image" Target="../media/image173.wmf"/></Relationships>
</file>

<file path=ppt/drawings/_rels/vmlDrawing4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wmf"/><Relationship Id="rId2" Type="http://schemas.openxmlformats.org/officeDocument/2006/relationships/image" Target="../media/image177.wmf"/><Relationship Id="rId1" Type="http://schemas.openxmlformats.org/officeDocument/2006/relationships/image" Target="../media/image176.wmf"/></Relationships>
</file>

<file path=ppt/drawings/_rels/vmlDrawing4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wmf"/><Relationship Id="rId2" Type="http://schemas.openxmlformats.org/officeDocument/2006/relationships/image" Target="../media/image180.wmf"/><Relationship Id="rId1" Type="http://schemas.openxmlformats.org/officeDocument/2006/relationships/image" Target="../media/image179.wmf"/></Relationships>
</file>

<file path=ppt/drawings/_rels/vmlDrawing4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wmf"/><Relationship Id="rId2" Type="http://schemas.openxmlformats.org/officeDocument/2006/relationships/image" Target="../media/image182.wmf"/><Relationship Id="rId1" Type="http://schemas.openxmlformats.org/officeDocument/2006/relationships/image" Target="../media/image106.w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wmf"/><Relationship Id="rId2" Type="http://schemas.openxmlformats.org/officeDocument/2006/relationships/image" Target="../media/image186.wmf"/><Relationship Id="rId1" Type="http://schemas.openxmlformats.org/officeDocument/2006/relationships/image" Target="../media/image185.wmf"/><Relationship Id="rId4" Type="http://schemas.openxmlformats.org/officeDocument/2006/relationships/image" Target="../media/image188.wmf"/></Relationships>
</file>

<file path=ppt/drawings/_rels/vmlDrawing5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wmf"/><Relationship Id="rId2" Type="http://schemas.openxmlformats.org/officeDocument/2006/relationships/image" Target="../media/image190.wmf"/><Relationship Id="rId1" Type="http://schemas.openxmlformats.org/officeDocument/2006/relationships/image" Target="../media/image189.wmf"/><Relationship Id="rId5" Type="http://schemas.openxmlformats.org/officeDocument/2006/relationships/image" Target="../media/image193.wmf"/><Relationship Id="rId4" Type="http://schemas.openxmlformats.org/officeDocument/2006/relationships/image" Target="../media/image192.wmf"/></Relationships>
</file>

<file path=ppt/drawings/_rels/vmlDrawing5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wmf"/><Relationship Id="rId2" Type="http://schemas.openxmlformats.org/officeDocument/2006/relationships/image" Target="../media/image195.wmf"/><Relationship Id="rId1" Type="http://schemas.openxmlformats.org/officeDocument/2006/relationships/image" Target="../media/image194.wmf"/><Relationship Id="rId4" Type="http://schemas.openxmlformats.org/officeDocument/2006/relationships/image" Target="../media/image197.wmf"/></Relationships>
</file>

<file path=ppt/drawings/_rels/vmlDrawing5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wmf"/><Relationship Id="rId2" Type="http://schemas.openxmlformats.org/officeDocument/2006/relationships/image" Target="../media/image199.wmf"/><Relationship Id="rId1" Type="http://schemas.openxmlformats.org/officeDocument/2006/relationships/image" Target="../media/image198.wmf"/></Relationships>
</file>

<file path=ppt/drawings/_rels/vmlDrawing5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2.wmf"/><Relationship Id="rId1" Type="http://schemas.openxmlformats.org/officeDocument/2006/relationships/image" Target="../media/image200.wmf"/></Relationships>
</file>

<file path=ppt/drawings/_rels/vmlDrawing5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6.wmf"/><Relationship Id="rId2" Type="http://schemas.openxmlformats.org/officeDocument/2006/relationships/image" Target="../media/image205.wmf"/><Relationship Id="rId1" Type="http://schemas.openxmlformats.org/officeDocument/2006/relationships/image" Target="../media/image204.wmf"/></Relationships>
</file>

<file path=ppt/drawings/_rels/vmlDrawing5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8.wmf"/><Relationship Id="rId1" Type="http://schemas.openxmlformats.org/officeDocument/2006/relationships/image" Target="../media/image207.wmf"/></Relationships>
</file>

<file path=ppt/drawings/_rels/vmlDrawing5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wmf"/><Relationship Id="rId1" Type="http://schemas.openxmlformats.org/officeDocument/2006/relationships/image" Target="../media/image209.wmf"/></Relationships>
</file>

<file path=ppt/drawings/_rels/vmlDrawing5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3.wmf"/><Relationship Id="rId2" Type="http://schemas.openxmlformats.org/officeDocument/2006/relationships/image" Target="../media/image212.wmf"/><Relationship Id="rId1" Type="http://schemas.openxmlformats.org/officeDocument/2006/relationships/image" Target="../media/image211.wmf"/></Relationships>
</file>

<file path=ppt/drawings/_rels/vmlDrawing5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6.wmf"/><Relationship Id="rId2" Type="http://schemas.openxmlformats.org/officeDocument/2006/relationships/image" Target="../media/image215.wmf"/><Relationship Id="rId1" Type="http://schemas.openxmlformats.org/officeDocument/2006/relationships/image" Target="../media/image21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6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8.wmf"/><Relationship Id="rId1" Type="http://schemas.openxmlformats.org/officeDocument/2006/relationships/image" Target="../media/image217.wmf"/></Relationships>
</file>

<file path=ppt/drawings/_rels/vmlDrawing6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wmf"/><Relationship Id="rId2" Type="http://schemas.openxmlformats.org/officeDocument/2006/relationships/image" Target="../media/image220.wmf"/><Relationship Id="rId1" Type="http://schemas.openxmlformats.org/officeDocument/2006/relationships/image" Target="../media/image219.wmf"/></Relationships>
</file>

<file path=ppt/drawings/_rels/vmlDrawing6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4.wmf"/><Relationship Id="rId2" Type="http://schemas.openxmlformats.org/officeDocument/2006/relationships/image" Target="../media/image223.wmf"/><Relationship Id="rId1" Type="http://schemas.openxmlformats.org/officeDocument/2006/relationships/image" Target="../media/image222.wmf"/><Relationship Id="rId4" Type="http://schemas.openxmlformats.org/officeDocument/2006/relationships/image" Target="../media/image225.wmf"/></Relationships>
</file>

<file path=ppt/drawings/_rels/vmlDrawing6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wmf"/><Relationship Id="rId2" Type="http://schemas.openxmlformats.org/officeDocument/2006/relationships/image" Target="../media/image229.wmf"/><Relationship Id="rId1" Type="http://schemas.openxmlformats.org/officeDocument/2006/relationships/image" Target="../media/image228.wmf"/><Relationship Id="rId5" Type="http://schemas.openxmlformats.org/officeDocument/2006/relationships/image" Target="../media/image232.wmf"/><Relationship Id="rId4" Type="http://schemas.openxmlformats.org/officeDocument/2006/relationships/image" Target="../media/image231.wmf"/></Relationships>
</file>

<file path=ppt/drawings/_rels/vmlDrawing6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wmf"/><Relationship Id="rId3" Type="http://schemas.openxmlformats.org/officeDocument/2006/relationships/image" Target="../media/image235.wmf"/><Relationship Id="rId7" Type="http://schemas.openxmlformats.org/officeDocument/2006/relationships/image" Target="../media/image239.wmf"/><Relationship Id="rId2" Type="http://schemas.openxmlformats.org/officeDocument/2006/relationships/image" Target="../media/image234.wmf"/><Relationship Id="rId1" Type="http://schemas.openxmlformats.org/officeDocument/2006/relationships/image" Target="../media/image233.wmf"/><Relationship Id="rId6" Type="http://schemas.openxmlformats.org/officeDocument/2006/relationships/image" Target="../media/image238.wmf"/><Relationship Id="rId5" Type="http://schemas.openxmlformats.org/officeDocument/2006/relationships/image" Target="../media/image237.wmf"/><Relationship Id="rId4" Type="http://schemas.openxmlformats.org/officeDocument/2006/relationships/image" Target="../media/image236.wmf"/></Relationships>
</file>

<file path=ppt/drawings/_rels/vmlDrawing6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2.wmf"/><Relationship Id="rId1" Type="http://schemas.openxmlformats.org/officeDocument/2006/relationships/image" Target="../media/image241.wmf"/></Relationships>
</file>

<file path=ppt/drawings/_rels/vmlDrawing6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5.wmf"/><Relationship Id="rId1" Type="http://schemas.openxmlformats.org/officeDocument/2006/relationships/image" Target="../media/image224.wmf"/></Relationships>
</file>

<file path=ppt/drawings/_rels/vmlDrawing6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6.wmf"/><Relationship Id="rId2" Type="http://schemas.openxmlformats.org/officeDocument/2006/relationships/image" Target="../media/image245.wmf"/><Relationship Id="rId1" Type="http://schemas.openxmlformats.org/officeDocument/2006/relationships/image" Target="../media/image244.wmf"/><Relationship Id="rId5" Type="http://schemas.openxmlformats.org/officeDocument/2006/relationships/image" Target="../media/image248.wmf"/><Relationship Id="rId4" Type="http://schemas.openxmlformats.org/officeDocument/2006/relationships/image" Target="../media/image24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4" Type="http://schemas.openxmlformats.org/officeDocument/2006/relationships/image" Target="../media/image3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665" tIns="44832" rIns="89665" bIns="44832" numCol="1" anchor="t" anchorCtr="0" compatLnSpc="1">
            <a:prstTxWarp prst="textNoShape">
              <a:avLst/>
            </a:prstTxWarp>
          </a:bodyPr>
          <a:lstStyle>
            <a:lvl1pPr defTabSz="898525">
              <a:defRPr sz="11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6100" y="0"/>
            <a:ext cx="43021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665" tIns="44832" rIns="89665" bIns="44832" numCol="1" anchor="t" anchorCtr="0" compatLnSpc="1">
            <a:prstTxWarp prst="textNoShape">
              <a:avLst/>
            </a:prstTxWarp>
          </a:bodyPr>
          <a:lstStyle>
            <a:lvl1pPr algn="r" defTabSz="898525">
              <a:defRPr sz="11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9538"/>
            <a:ext cx="43021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665" tIns="44832" rIns="89665" bIns="44832" numCol="1" anchor="b" anchorCtr="0" compatLnSpc="1">
            <a:prstTxWarp prst="textNoShape">
              <a:avLst/>
            </a:prstTxWarp>
          </a:bodyPr>
          <a:lstStyle>
            <a:lvl1pPr defTabSz="898525">
              <a:defRPr sz="11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6100" y="6459538"/>
            <a:ext cx="43021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665" tIns="44832" rIns="89665" bIns="44832" numCol="1" anchor="b" anchorCtr="0" compatLnSpc="1">
            <a:prstTxWarp prst="textNoShape">
              <a:avLst/>
            </a:prstTxWarp>
          </a:bodyPr>
          <a:lstStyle>
            <a:lvl1pPr algn="r" defTabSz="898525">
              <a:defRPr sz="1100">
                <a:ea typeface="新細明體" pitchFamily="18" charset="-120"/>
              </a:defRPr>
            </a:lvl1pPr>
          </a:lstStyle>
          <a:p>
            <a:pPr>
              <a:defRPr/>
            </a:pPr>
            <a:fld id="{E4AE094F-043C-4DF3-A42B-9211F47741D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14865088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665" tIns="44832" rIns="89665" bIns="44832" numCol="1" anchor="t" anchorCtr="0" compatLnSpc="1">
            <a:prstTxWarp prst="textNoShape">
              <a:avLst/>
            </a:prstTxWarp>
          </a:bodyPr>
          <a:lstStyle>
            <a:lvl1pPr defTabSz="898525">
              <a:defRPr sz="11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6100" y="0"/>
            <a:ext cx="43021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665" tIns="44832" rIns="89665" bIns="44832" numCol="1" anchor="t" anchorCtr="0" compatLnSpc="1">
            <a:prstTxWarp prst="textNoShape">
              <a:avLst/>
            </a:prstTxWarp>
          </a:bodyPr>
          <a:lstStyle>
            <a:lvl1pPr algn="r" defTabSz="898525">
              <a:defRPr sz="11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7075" y="511175"/>
            <a:ext cx="3398838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3975" y="3228975"/>
            <a:ext cx="7280275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665" tIns="44832" rIns="89665" bIns="448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9538"/>
            <a:ext cx="43021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665" tIns="44832" rIns="89665" bIns="44832" numCol="1" anchor="b" anchorCtr="0" compatLnSpc="1">
            <a:prstTxWarp prst="textNoShape">
              <a:avLst/>
            </a:prstTxWarp>
          </a:bodyPr>
          <a:lstStyle>
            <a:lvl1pPr defTabSz="898525">
              <a:defRPr sz="11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6100" y="6459538"/>
            <a:ext cx="43021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665" tIns="44832" rIns="89665" bIns="44832" numCol="1" anchor="b" anchorCtr="0" compatLnSpc="1">
            <a:prstTxWarp prst="textNoShape">
              <a:avLst/>
            </a:prstTxWarp>
          </a:bodyPr>
          <a:lstStyle>
            <a:lvl1pPr algn="r" defTabSz="898525">
              <a:defRPr sz="1100">
                <a:ea typeface="新細明體" pitchFamily="18" charset="-120"/>
              </a:defRPr>
            </a:lvl1pPr>
          </a:lstStyle>
          <a:p>
            <a:pPr>
              <a:defRPr/>
            </a:pPr>
            <a:fld id="{0B3482D5-7CB3-46AA-842F-BD653A7C47C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31605267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defTabSz="898525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defTabSz="898525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defTabSz="898525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defTabSz="898525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/>
            <a:fld id="{EBF3EC6F-E17C-43A4-B319-18CB87C9396F}" type="slidenum">
              <a:rPr lang="en-US" altLang="zh-TW" sz="1100" smtClean="0"/>
              <a:pPr eaLnBrk="1" hangingPunct="1"/>
              <a:t>1</a:t>
            </a:fld>
            <a:endParaRPr lang="en-US" altLang="zh-TW" sz="1100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0756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8397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defTabSz="898525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defTabSz="898525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defTabSz="898525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defTabSz="898525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/>
            <a:fld id="{521DFA4F-DD0E-436E-9674-81EEB6FB0A86}" type="slidenum">
              <a:rPr lang="en-US" altLang="zh-TW" sz="1100" smtClean="0"/>
              <a:pPr eaLnBrk="1" hangingPunct="1"/>
              <a:t>43</a:t>
            </a:fld>
            <a:endParaRPr lang="en-US" altLang="zh-TW" sz="1100" smtClean="0"/>
          </a:p>
        </p:txBody>
      </p:sp>
    </p:spTree>
    <p:extLst>
      <p:ext uri="{BB962C8B-B14F-4D97-AF65-F5344CB8AC3E}">
        <p14:creationId xmlns:p14="http://schemas.microsoft.com/office/powerpoint/2010/main" xmlns="" val="1869729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2860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ea typeface="新細明體" pitchFamily="18" charset="-120"/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ea typeface="新細明體" pitchFamily="18" charset="-120"/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ea typeface="新細明體" pitchFamily="18" charset="-120"/>
              </a:endParaRPr>
            </a:p>
          </p:txBody>
        </p:sp>
      </p:grpSp>
      <p:sp>
        <p:nvSpPr>
          <p:cNvPr id="51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2209800"/>
            <a:ext cx="7391400" cy="838200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zh-TW" altLang="en-US"/>
              <a:t>按一下以編輯母片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2800"/>
            <a:ext cx="6400800" cy="1066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/>
            </a:lvl1pPr>
          </a:lstStyle>
          <a:p>
            <a:r>
              <a:rPr lang="zh-TW" altLang="en-US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xmlns="" val="3001095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67732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477000" y="76200"/>
            <a:ext cx="1981200" cy="605631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33400" y="76200"/>
            <a:ext cx="5791200" cy="605631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586434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059722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xmlns="" val="2531382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33400" y="914400"/>
            <a:ext cx="3886200" cy="5218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0" y="914400"/>
            <a:ext cx="3886200" cy="5218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715411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950816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225948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469656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xmlns="" val="3875766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xmlns="" val="1923846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8"/>
          <p:cNvSpPr>
            <a:spLocks noChangeArrowheads="1"/>
          </p:cNvSpPr>
          <p:nvPr/>
        </p:nvSpPr>
        <p:spPr bwMode="gray">
          <a:xfrm>
            <a:off x="457200" y="762000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TW" altLang="zh-TW">
              <a:ea typeface="新細明體" pitchFamily="18" charset="-120"/>
            </a:endParaRPr>
          </a:p>
        </p:txBody>
      </p:sp>
      <p:sp>
        <p:nvSpPr>
          <p:cNvPr id="6963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76200"/>
            <a:ext cx="7924800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6963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914400"/>
            <a:ext cx="7924800" cy="521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</p:txBody>
      </p:sp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8572500" y="6524625"/>
            <a:ext cx="5715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altLang="zh-TW" sz="1400" dirty="0">
                <a:latin typeface="Times New Roman" pitchFamily="18" charset="0"/>
                <a:ea typeface="新細明體" pitchFamily="18" charset="-120"/>
              </a:rPr>
              <a:t>7.</a:t>
            </a:r>
            <a:fld id="{7DD5B5F1-892A-4717-A28D-279B402997DF}" type="slidenum">
              <a:rPr lang="en-US" altLang="zh-TW" sz="1400">
                <a:latin typeface="Times New Roman" pitchFamily="18" charset="0"/>
                <a:ea typeface="新細明體" pitchFamily="18" charset="-120"/>
              </a:rPr>
              <a:pPr algn="r">
                <a:defRPr/>
              </a:pPr>
              <a:t>‹#›</a:t>
            </a:fld>
            <a:endParaRPr lang="en-US" altLang="zh-TW" sz="1400" dirty="0">
              <a:latin typeface="Times New Roman" pitchFamily="18" charset="0"/>
              <a:ea typeface="新細明體" pitchFamily="18" charset="-12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fol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folHlink"/>
          </a:solidFill>
          <a:latin typeface="Times New Roman" pitchFamily="18" charset="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folHlink"/>
          </a:solidFill>
          <a:latin typeface="Times New Roman" pitchFamily="18" charset="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folHlink"/>
          </a:solidFill>
          <a:latin typeface="Times New Roman" pitchFamily="18" charset="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folHlink"/>
          </a:solidFill>
          <a:latin typeface="Times New Roman" pitchFamily="18" charset="0"/>
          <a:ea typeface="標楷體" pitchFamily="65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folHlink"/>
          </a:solidFill>
          <a:latin typeface="Times New Roman" pitchFamily="18" charset="0"/>
          <a:ea typeface="標楷體" pitchFamily="65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folHlink"/>
          </a:solidFill>
          <a:latin typeface="Times New Roman" pitchFamily="18" charset="0"/>
          <a:ea typeface="標楷體" pitchFamily="65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folHlink"/>
          </a:solidFill>
          <a:latin typeface="Times New Roman" pitchFamily="18" charset="0"/>
          <a:ea typeface="標楷體" pitchFamily="65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folHlink"/>
          </a:solidFill>
          <a:latin typeface="Times New Roman" pitchFamily="18" charset="0"/>
          <a:ea typeface="標楷體" pitchFamily="65" charset="-120"/>
        </a:defRPr>
      </a:lvl9pPr>
    </p:titleStyle>
    <p:bodyStyle>
      <a:lvl1pPr marL="196850" indent="-1968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40000"/>
        <a:buFont typeface="Wingdings" pitchFamily="2" charset="2"/>
        <a:buChar char="n"/>
        <a:defRPr kumimoji="1" sz="2400">
          <a:solidFill>
            <a:schemeClr val="hlink"/>
          </a:solidFill>
          <a:latin typeface="+mn-lt"/>
          <a:ea typeface="+mn-ea"/>
          <a:cs typeface="+mn-cs"/>
        </a:defRPr>
      </a:lvl1pPr>
      <a:lvl2pPr marL="571500" indent="-1143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hlink"/>
        </a:buClr>
        <a:buSzPct val="40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2pPr>
      <a:lvl3pPr marL="1177925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400">
          <a:solidFill>
            <a:schemeClr val="tx1"/>
          </a:solidFill>
          <a:latin typeface="Tahoma" pitchFamily="34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Tahoma" pitchFamily="34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Tahoma" pitchFamily="34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Tahoma" pitchFamily="34" charset="0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Tahoma" pitchFamily="34" charset="0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Tahoma" pitchFamily="34" charset="0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Tahoma" pitchFamily="34" charset="0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32.bin"/><Relationship Id="rId4" Type="http://schemas.openxmlformats.org/officeDocument/2006/relationships/oleObject" Target="../embeddings/oleObject3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35.bin"/><Relationship Id="rId4" Type="http://schemas.openxmlformats.org/officeDocument/2006/relationships/oleObject" Target="../embeddings/oleObject34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38.bin"/><Relationship Id="rId4" Type="http://schemas.openxmlformats.org/officeDocument/2006/relationships/oleObject" Target="../embeddings/oleObject37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2.bin"/><Relationship Id="rId5" Type="http://schemas.openxmlformats.org/officeDocument/2006/relationships/oleObject" Target="../embeddings/oleObject41.bin"/><Relationship Id="rId4" Type="http://schemas.openxmlformats.org/officeDocument/2006/relationships/oleObject" Target="../embeddings/oleObject40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7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7.bin"/><Relationship Id="rId5" Type="http://schemas.openxmlformats.org/officeDocument/2006/relationships/oleObject" Target="../embeddings/oleObject46.bin"/><Relationship Id="rId4" Type="http://schemas.openxmlformats.org/officeDocument/2006/relationships/oleObject" Target="../embeddings/oleObject4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52.bin"/><Relationship Id="rId5" Type="http://schemas.openxmlformats.org/officeDocument/2006/relationships/oleObject" Target="../embeddings/oleObject51.bin"/><Relationship Id="rId4" Type="http://schemas.openxmlformats.org/officeDocument/2006/relationships/oleObject" Target="../embeddings/oleObject50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7" Type="http://schemas.openxmlformats.org/officeDocument/2006/relationships/oleObject" Target="../embeddings/oleObject5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57.bin"/><Relationship Id="rId5" Type="http://schemas.openxmlformats.org/officeDocument/2006/relationships/oleObject" Target="../embeddings/oleObject56.bin"/><Relationship Id="rId4" Type="http://schemas.openxmlformats.org/officeDocument/2006/relationships/oleObject" Target="../embeddings/oleObject55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oleObject60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7" Type="http://schemas.openxmlformats.org/officeDocument/2006/relationships/oleObject" Target="../embeddings/oleObject6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64.bin"/><Relationship Id="rId5" Type="http://schemas.openxmlformats.org/officeDocument/2006/relationships/oleObject" Target="../embeddings/oleObject63.bin"/><Relationship Id="rId4" Type="http://schemas.openxmlformats.org/officeDocument/2006/relationships/oleObject" Target="../embeddings/oleObject6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oleObject" Target="../embeddings/oleObject67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7" Type="http://schemas.openxmlformats.org/officeDocument/2006/relationships/oleObject" Target="../embeddings/oleObject7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71.bin"/><Relationship Id="rId5" Type="http://schemas.openxmlformats.org/officeDocument/2006/relationships/oleObject" Target="../embeddings/oleObject70.bin"/><Relationship Id="rId4" Type="http://schemas.openxmlformats.org/officeDocument/2006/relationships/oleObject" Target="../embeddings/oleObject69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7" Type="http://schemas.openxmlformats.org/officeDocument/2006/relationships/oleObject" Target="../embeddings/oleObject7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76.bin"/><Relationship Id="rId5" Type="http://schemas.openxmlformats.org/officeDocument/2006/relationships/oleObject" Target="../embeddings/oleObject75.bin"/><Relationship Id="rId4" Type="http://schemas.openxmlformats.org/officeDocument/2006/relationships/oleObject" Target="../embeddings/oleObject74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8.bin"/><Relationship Id="rId7" Type="http://schemas.openxmlformats.org/officeDocument/2006/relationships/oleObject" Target="../embeddings/oleObject8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81.bin"/><Relationship Id="rId5" Type="http://schemas.openxmlformats.org/officeDocument/2006/relationships/oleObject" Target="../embeddings/oleObject80.bin"/><Relationship Id="rId4" Type="http://schemas.openxmlformats.org/officeDocument/2006/relationships/oleObject" Target="../embeddings/oleObject79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5" Type="http://schemas.openxmlformats.org/officeDocument/2006/relationships/oleObject" Target="../embeddings/oleObject85.bin"/><Relationship Id="rId4" Type="http://schemas.openxmlformats.org/officeDocument/2006/relationships/oleObject" Target="../embeddings/oleObject84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0.bin"/><Relationship Id="rId3" Type="http://schemas.openxmlformats.org/officeDocument/2006/relationships/image" Target="../media/image94.png"/><Relationship Id="rId7" Type="http://schemas.openxmlformats.org/officeDocument/2006/relationships/oleObject" Target="../embeddings/oleObject8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88.bin"/><Relationship Id="rId11" Type="http://schemas.openxmlformats.org/officeDocument/2006/relationships/oleObject" Target="../embeddings/oleObject93.bin"/><Relationship Id="rId5" Type="http://schemas.openxmlformats.org/officeDocument/2006/relationships/oleObject" Target="../embeddings/oleObject87.bin"/><Relationship Id="rId10" Type="http://schemas.openxmlformats.org/officeDocument/2006/relationships/oleObject" Target="../embeddings/oleObject92.bin"/><Relationship Id="rId4" Type="http://schemas.openxmlformats.org/officeDocument/2006/relationships/oleObject" Target="../embeddings/oleObject86.bin"/><Relationship Id="rId9" Type="http://schemas.openxmlformats.org/officeDocument/2006/relationships/oleObject" Target="../embeddings/oleObject91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oleObject" Target="../embeddings/oleObject95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6.bin"/><Relationship Id="rId7" Type="http://schemas.openxmlformats.org/officeDocument/2006/relationships/oleObject" Target="../embeddings/oleObject10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99.bin"/><Relationship Id="rId5" Type="http://schemas.openxmlformats.org/officeDocument/2006/relationships/oleObject" Target="../embeddings/oleObject98.bin"/><Relationship Id="rId4" Type="http://schemas.openxmlformats.org/officeDocument/2006/relationships/oleObject" Target="../embeddings/oleObject97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104.bin"/><Relationship Id="rId5" Type="http://schemas.openxmlformats.org/officeDocument/2006/relationships/oleObject" Target="../embeddings/oleObject103.bin"/><Relationship Id="rId4" Type="http://schemas.openxmlformats.org/officeDocument/2006/relationships/oleObject" Target="../embeddings/oleObject10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5" Type="http://schemas.openxmlformats.org/officeDocument/2006/relationships/oleObject" Target="../embeddings/oleObject107.bin"/><Relationship Id="rId4" Type="http://schemas.openxmlformats.org/officeDocument/2006/relationships/oleObject" Target="../embeddings/oleObject106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3.bin"/><Relationship Id="rId3" Type="http://schemas.openxmlformats.org/officeDocument/2006/relationships/oleObject" Target="../embeddings/oleObject108.bin"/><Relationship Id="rId7" Type="http://schemas.openxmlformats.org/officeDocument/2006/relationships/oleObject" Target="../embeddings/oleObject1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111.bin"/><Relationship Id="rId5" Type="http://schemas.openxmlformats.org/officeDocument/2006/relationships/oleObject" Target="../embeddings/oleObject110.bin"/><Relationship Id="rId10" Type="http://schemas.openxmlformats.org/officeDocument/2006/relationships/oleObject" Target="../embeddings/oleObject115.bin"/><Relationship Id="rId4" Type="http://schemas.openxmlformats.org/officeDocument/2006/relationships/oleObject" Target="../embeddings/oleObject109.bin"/><Relationship Id="rId9" Type="http://schemas.openxmlformats.org/officeDocument/2006/relationships/oleObject" Target="../embeddings/oleObject114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5" Type="http://schemas.openxmlformats.org/officeDocument/2006/relationships/oleObject" Target="../embeddings/oleObject118.bin"/><Relationship Id="rId4" Type="http://schemas.openxmlformats.org/officeDocument/2006/relationships/oleObject" Target="../embeddings/oleObject117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122.bin"/><Relationship Id="rId5" Type="http://schemas.openxmlformats.org/officeDocument/2006/relationships/oleObject" Target="../embeddings/oleObject121.bin"/><Relationship Id="rId4" Type="http://schemas.openxmlformats.org/officeDocument/2006/relationships/oleObject" Target="../embeddings/oleObject120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3.bin"/><Relationship Id="rId7" Type="http://schemas.openxmlformats.org/officeDocument/2006/relationships/oleObject" Target="../embeddings/oleObject1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126.bin"/><Relationship Id="rId5" Type="http://schemas.openxmlformats.org/officeDocument/2006/relationships/oleObject" Target="../embeddings/oleObject125.bin"/><Relationship Id="rId4" Type="http://schemas.openxmlformats.org/officeDocument/2006/relationships/oleObject" Target="../embeddings/oleObject124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5" Type="http://schemas.openxmlformats.org/officeDocument/2006/relationships/oleObject" Target="../embeddings/oleObject130.bin"/><Relationship Id="rId4" Type="http://schemas.openxmlformats.org/officeDocument/2006/relationships/oleObject" Target="../embeddings/oleObject129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6.bin"/><Relationship Id="rId3" Type="http://schemas.openxmlformats.org/officeDocument/2006/relationships/oleObject" Target="../embeddings/oleObject131.bin"/><Relationship Id="rId7" Type="http://schemas.openxmlformats.org/officeDocument/2006/relationships/oleObject" Target="../embeddings/oleObject1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134.bin"/><Relationship Id="rId5" Type="http://schemas.openxmlformats.org/officeDocument/2006/relationships/oleObject" Target="../embeddings/oleObject133.bin"/><Relationship Id="rId4" Type="http://schemas.openxmlformats.org/officeDocument/2006/relationships/oleObject" Target="../embeddings/oleObject132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140.bin"/><Relationship Id="rId5" Type="http://schemas.openxmlformats.org/officeDocument/2006/relationships/oleObject" Target="../embeddings/oleObject139.bin"/><Relationship Id="rId4" Type="http://schemas.openxmlformats.org/officeDocument/2006/relationships/oleObject" Target="../embeddings/oleObject138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4" Type="http://schemas.openxmlformats.org/officeDocument/2006/relationships/oleObject" Target="../embeddings/oleObject142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4" Type="http://schemas.openxmlformats.org/officeDocument/2006/relationships/oleObject" Target="../embeddings/oleObject144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5" Type="http://schemas.openxmlformats.org/officeDocument/2006/relationships/oleObject" Target="../embeddings/oleObject147.bin"/><Relationship Id="rId4" Type="http://schemas.openxmlformats.org/officeDocument/2006/relationships/oleObject" Target="../embeddings/oleObject146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4" Type="http://schemas.openxmlformats.org/officeDocument/2006/relationships/oleObject" Target="../embeddings/oleObject149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5" Type="http://schemas.openxmlformats.org/officeDocument/2006/relationships/oleObject" Target="../embeddings/oleObject152.bin"/><Relationship Id="rId4" Type="http://schemas.openxmlformats.org/officeDocument/2006/relationships/oleObject" Target="../embeddings/oleObject151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15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0.vml"/><Relationship Id="rId6" Type="http://schemas.openxmlformats.org/officeDocument/2006/relationships/oleObject" Target="../embeddings/oleObject155.bin"/><Relationship Id="rId5" Type="http://schemas.openxmlformats.org/officeDocument/2006/relationships/oleObject" Target="../embeddings/oleObject154.bin"/><Relationship Id="rId4" Type="http://schemas.openxmlformats.org/officeDocument/2006/relationships/oleObject" Target="../embeddings/oleObject153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Relationship Id="rId6" Type="http://schemas.openxmlformats.org/officeDocument/2006/relationships/oleObject" Target="../embeddings/oleObject160.bin"/><Relationship Id="rId5" Type="http://schemas.openxmlformats.org/officeDocument/2006/relationships/oleObject" Target="../embeddings/oleObject159.bin"/><Relationship Id="rId4" Type="http://schemas.openxmlformats.org/officeDocument/2006/relationships/oleObject" Target="../embeddings/oleObject158.bin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Relationship Id="rId6" Type="http://schemas.openxmlformats.org/officeDocument/2006/relationships/oleObject" Target="../embeddings/oleObject164.bin"/><Relationship Id="rId5" Type="http://schemas.openxmlformats.org/officeDocument/2006/relationships/oleObject" Target="../embeddings/oleObject163.bin"/><Relationship Id="rId4" Type="http://schemas.openxmlformats.org/officeDocument/2006/relationships/oleObject" Target="../embeddings/oleObject162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3.vml"/><Relationship Id="rId6" Type="http://schemas.openxmlformats.org/officeDocument/2006/relationships/oleObject" Target="../embeddings/oleObject168.bin"/><Relationship Id="rId5" Type="http://schemas.openxmlformats.org/officeDocument/2006/relationships/oleObject" Target="../embeddings/oleObject167.bin"/><Relationship Id="rId4" Type="http://schemas.openxmlformats.org/officeDocument/2006/relationships/oleObject" Target="../embeddings/oleObject166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4.vml"/><Relationship Id="rId5" Type="http://schemas.openxmlformats.org/officeDocument/2006/relationships/oleObject" Target="../embeddings/oleObject171.bin"/><Relationship Id="rId4" Type="http://schemas.openxmlformats.org/officeDocument/2006/relationships/oleObject" Target="../embeddings/oleObject170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5.vml"/><Relationship Id="rId5" Type="http://schemas.openxmlformats.org/officeDocument/2006/relationships/oleObject" Target="../embeddings/oleObject174.bin"/><Relationship Id="rId4" Type="http://schemas.openxmlformats.org/officeDocument/2006/relationships/oleObject" Target="../embeddings/oleObject17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6.vml"/><Relationship Id="rId5" Type="http://schemas.openxmlformats.org/officeDocument/2006/relationships/oleObject" Target="../embeddings/oleObject177.bin"/><Relationship Id="rId4" Type="http://schemas.openxmlformats.org/officeDocument/2006/relationships/oleObject" Target="../embeddings/oleObject176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7.vml"/><Relationship Id="rId5" Type="http://schemas.openxmlformats.org/officeDocument/2006/relationships/oleObject" Target="../embeddings/oleObject180.bin"/><Relationship Id="rId4" Type="http://schemas.openxmlformats.org/officeDocument/2006/relationships/oleObject" Target="../embeddings/oleObject179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8.vml"/><Relationship Id="rId5" Type="http://schemas.openxmlformats.org/officeDocument/2006/relationships/oleObject" Target="../embeddings/oleObject183.bin"/><Relationship Id="rId4" Type="http://schemas.openxmlformats.org/officeDocument/2006/relationships/oleObject" Target="../embeddings/oleObject182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9.v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0.vml"/><Relationship Id="rId6" Type="http://schemas.openxmlformats.org/officeDocument/2006/relationships/oleObject" Target="../embeddings/oleObject188.bin"/><Relationship Id="rId5" Type="http://schemas.openxmlformats.org/officeDocument/2006/relationships/oleObject" Target="../embeddings/oleObject187.bin"/><Relationship Id="rId4" Type="http://schemas.openxmlformats.org/officeDocument/2006/relationships/oleObject" Target="../embeddings/oleObject186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9.bin"/><Relationship Id="rId7" Type="http://schemas.openxmlformats.org/officeDocument/2006/relationships/oleObject" Target="../embeddings/oleObject19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1.vml"/><Relationship Id="rId6" Type="http://schemas.openxmlformats.org/officeDocument/2006/relationships/oleObject" Target="../embeddings/oleObject192.bin"/><Relationship Id="rId5" Type="http://schemas.openxmlformats.org/officeDocument/2006/relationships/oleObject" Target="../embeddings/oleObject191.bin"/><Relationship Id="rId4" Type="http://schemas.openxmlformats.org/officeDocument/2006/relationships/oleObject" Target="../embeddings/oleObject190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2.vml"/><Relationship Id="rId6" Type="http://schemas.openxmlformats.org/officeDocument/2006/relationships/oleObject" Target="../embeddings/oleObject197.bin"/><Relationship Id="rId5" Type="http://schemas.openxmlformats.org/officeDocument/2006/relationships/oleObject" Target="../embeddings/oleObject196.bin"/><Relationship Id="rId4" Type="http://schemas.openxmlformats.org/officeDocument/2006/relationships/oleObject" Target="../embeddings/oleObject195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3.vml"/><Relationship Id="rId6" Type="http://schemas.openxmlformats.org/officeDocument/2006/relationships/image" Target="../media/image201.png"/><Relationship Id="rId5" Type="http://schemas.openxmlformats.org/officeDocument/2006/relationships/oleObject" Target="../embeddings/oleObject200.bin"/><Relationship Id="rId4" Type="http://schemas.openxmlformats.org/officeDocument/2006/relationships/oleObject" Target="../embeddings/oleObject199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4.vml"/><Relationship Id="rId5" Type="http://schemas.openxmlformats.org/officeDocument/2006/relationships/oleObject" Target="../embeddings/oleObject202.bin"/><Relationship Id="rId4" Type="http://schemas.openxmlformats.org/officeDocument/2006/relationships/image" Target="../media/image20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4.bin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5.vml"/><Relationship Id="rId5" Type="http://schemas.openxmlformats.org/officeDocument/2006/relationships/oleObject" Target="../embeddings/oleObject205.bin"/><Relationship Id="rId4" Type="http://schemas.openxmlformats.org/officeDocument/2006/relationships/oleObject" Target="../embeddings/oleObject204.bin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6.vml"/><Relationship Id="rId4" Type="http://schemas.openxmlformats.org/officeDocument/2006/relationships/oleObject" Target="../embeddings/oleObject207.bin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7.vml"/><Relationship Id="rId4" Type="http://schemas.openxmlformats.org/officeDocument/2006/relationships/oleObject" Target="../embeddings/oleObject209.bin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8.vml"/><Relationship Id="rId5" Type="http://schemas.openxmlformats.org/officeDocument/2006/relationships/oleObject" Target="../embeddings/oleObject212.bin"/><Relationship Id="rId4" Type="http://schemas.openxmlformats.org/officeDocument/2006/relationships/oleObject" Target="../embeddings/oleObject211.bin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9.vml"/><Relationship Id="rId5" Type="http://schemas.openxmlformats.org/officeDocument/2006/relationships/oleObject" Target="../embeddings/oleObject215.bin"/><Relationship Id="rId4" Type="http://schemas.openxmlformats.org/officeDocument/2006/relationships/oleObject" Target="../embeddings/oleObject214.bin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0.vml"/><Relationship Id="rId4" Type="http://schemas.openxmlformats.org/officeDocument/2006/relationships/oleObject" Target="../embeddings/oleObject217.bin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1.vml"/><Relationship Id="rId5" Type="http://schemas.openxmlformats.org/officeDocument/2006/relationships/oleObject" Target="../embeddings/oleObject220.bin"/><Relationship Id="rId4" Type="http://schemas.openxmlformats.org/officeDocument/2006/relationships/oleObject" Target="../embeddings/oleObject219.bin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7.png"/><Relationship Id="rId3" Type="http://schemas.openxmlformats.org/officeDocument/2006/relationships/image" Target="../media/image226.png"/><Relationship Id="rId7" Type="http://schemas.openxmlformats.org/officeDocument/2006/relationships/oleObject" Target="../embeddings/oleObject2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2.vml"/><Relationship Id="rId6" Type="http://schemas.openxmlformats.org/officeDocument/2006/relationships/oleObject" Target="../embeddings/oleObject223.bin"/><Relationship Id="rId5" Type="http://schemas.openxmlformats.org/officeDocument/2006/relationships/oleObject" Target="../embeddings/oleObject222.bin"/><Relationship Id="rId4" Type="http://schemas.openxmlformats.org/officeDocument/2006/relationships/oleObject" Target="../embeddings/oleObject221.bin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5.bin"/><Relationship Id="rId7" Type="http://schemas.openxmlformats.org/officeDocument/2006/relationships/oleObject" Target="../embeddings/oleObject2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3.vml"/><Relationship Id="rId6" Type="http://schemas.openxmlformats.org/officeDocument/2006/relationships/oleObject" Target="../embeddings/oleObject228.bin"/><Relationship Id="rId5" Type="http://schemas.openxmlformats.org/officeDocument/2006/relationships/oleObject" Target="../embeddings/oleObject227.bin"/><Relationship Id="rId4" Type="http://schemas.openxmlformats.org/officeDocument/2006/relationships/oleObject" Target="../embeddings/oleObject226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8.bin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Relationship Id="rId9" Type="http://schemas.openxmlformats.org/officeDocument/2006/relationships/oleObject" Target="../embeddings/oleObject21.bin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5.bin"/><Relationship Id="rId3" Type="http://schemas.openxmlformats.org/officeDocument/2006/relationships/oleObject" Target="../embeddings/oleObject230.bin"/><Relationship Id="rId7" Type="http://schemas.openxmlformats.org/officeDocument/2006/relationships/oleObject" Target="../embeddings/oleObject2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4.vml"/><Relationship Id="rId6" Type="http://schemas.openxmlformats.org/officeDocument/2006/relationships/oleObject" Target="../embeddings/oleObject233.bin"/><Relationship Id="rId11" Type="http://schemas.openxmlformats.org/officeDocument/2006/relationships/oleObject" Target="../embeddings/oleObject238.bin"/><Relationship Id="rId5" Type="http://schemas.openxmlformats.org/officeDocument/2006/relationships/oleObject" Target="../embeddings/oleObject232.bin"/><Relationship Id="rId10" Type="http://schemas.openxmlformats.org/officeDocument/2006/relationships/oleObject" Target="../embeddings/oleObject237.bin"/><Relationship Id="rId4" Type="http://schemas.openxmlformats.org/officeDocument/2006/relationships/oleObject" Target="../embeddings/oleObject231.bin"/><Relationship Id="rId9" Type="http://schemas.openxmlformats.org/officeDocument/2006/relationships/oleObject" Target="../embeddings/oleObject236.bin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5.vml"/><Relationship Id="rId4" Type="http://schemas.openxmlformats.org/officeDocument/2006/relationships/oleObject" Target="../embeddings/oleObject240.bin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6.vml"/><Relationship Id="rId5" Type="http://schemas.openxmlformats.org/officeDocument/2006/relationships/oleObject" Target="../embeddings/oleObject242.bin"/><Relationship Id="rId4" Type="http://schemas.openxmlformats.org/officeDocument/2006/relationships/oleObject" Target="../embeddings/oleObject241.bin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3.bin"/><Relationship Id="rId7" Type="http://schemas.openxmlformats.org/officeDocument/2006/relationships/oleObject" Target="../embeddings/oleObject2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7.vml"/><Relationship Id="rId6" Type="http://schemas.openxmlformats.org/officeDocument/2006/relationships/oleObject" Target="../embeddings/oleObject246.bin"/><Relationship Id="rId5" Type="http://schemas.openxmlformats.org/officeDocument/2006/relationships/oleObject" Target="../embeddings/oleObject245.bin"/><Relationship Id="rId4" Type="http://schemas.openxmlformats.org/officeDocument/2006/relationships/oleObject" Target="../embeddings/oleObject24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5.bin"/><Relationship Id="rId5" Type="http://schemas.openxmlformats.org/officeDocument/2006/relationships/oleObject" Target="../embeddings/oleObject24.bin"/><Relationship Id="rId4" Type="http://schemas.openxmlformats.org/officeDocument/2006/relationships/oleObject" Target="../embeddings/oleObject2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9.bin"/><Relationship Id="rId5" Type="http://schemas.openxmlformats.org/officeDocument/2006/relationships/oleObject" Target="../embeddings/oleObject28.bin"/><Relationship Id="rId4" Type="http://schemas.openxmlformats.org/officeDocument/2006/relationships/oleObject" Target="../embeddings/oleObject2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2988" y="681038"/>
            <a:ext cx="7262812" cy="1247764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zh-TW" sz="3200" dirty="0" err="1" smtClean="0"/>
              <a:t>E</a:t>
            </a:r>
            <a:r>
              <a:rPr lang="en-US" altLang="zh-TW" sz="4400" dirty="0" err="1" smtClean="0"/>
              <a:t>igenvalues</a:t>
            </a:r>
            <a:r>
              <a:rPr lang="en-US" altLang="zh-TW" sz="4400" dirty="0" smtClean="0"/>
              <a:t> </a:t>
            </a:r>
            <a:r>
              <a:rPr lang="en-US" altLang="zh-TW" sz="4400" dirty="0" smtClean="0"/>
              <a:t>and Eigenvectors</a:t>
            </a:r>
          </a:p>
        </p:txBody>
      </p:sp>
      <p:sp>
        <p:nvSpPr>
          <p:cNvPr id="71683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3673474"/>
            <a:ext cx="7343775" cy="2112979"/>
          </a:xfrm>
        </p:spPr>
        <p:txBody>
          <a:bodyPr/>
          <a:lstStyle/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altLang="zh-TW" sz="2400" dirty="0" err="1" smtClean="0"/>
              <a:t>Geetha</a:t>
            </a:r>
            <a:r>
              <a:rPr lang="en-US" altLang="zh-TW" sz="2400" dirty="0" smtClean="0"/>
              <a:t> </a:t>
            </a:r>
            <a:r>
              <a:rPr lang="en-US" altLang="zh-TW" sz="2400" dirty="0" err="1" smtClean="0"/>
              <a:t>Sivaraman</a:t>
            </a:r>
            <a:endParaRPr lang="en-US" altLang="zh-TW" sz="2400" dirty="0" smtClean="0"/>
          </a:p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altLang="zh-TW" sz="2400" dirty="0" smtClean="0"/>
              <a:t>Assistant Professor </a:t>
            </a:r>
          </a:p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altLang="zh-TW" sz="2400" dirty="0" smtClean="0"/>
              <a:t>Department of Mathematics</a:t>
            </a:r>
          </a:p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altLang="zh-TW" sz="2400" dirty="0" smtClean="0"/>
              <a:t>St. Joseph’s College </a:t>
            </a:r>
            <a:r>
              <a:rPr lang="en-US" altLang="zh-TW" sz="2400" dirty="0" err="1" smtClean="0"/>
              <a:t>Tiruchirappalli</a:t>
            </a:r>
            <a:r>
              <a:rPr lang="en-US" altLang="zh-TW" sz="2400" dirty="0" smtClean="0"/>
              <a:t> </a:t>
            </a:r>
          </a:p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endParaRPr lang="en-US" altLang="zh-TW" sz="2400" dirty="0" smtClean="0"/>
          </a:p>
        </p:txBody>
      </p:sp>
      <p:sp>
        <p:nvSpPr>
          <p:cNvPr id="71684" name="Rectangle 6"/>
          <p:cNvSpPr>
            <a:spLocks noChangeArrowheads="1"/>
          </p:cNvSpPr>
          <p:nvPr/>
        </p:nvSpPr>
        <p:spPr bwMode="auto">
          <a:xfrm>
            <a:off x="8558213" y="6524625"/>
            <a:ext cx="585787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en-US" altLang="zh-TW" sz="1400">
                <a:latin typeface="Times New Roman" pitchFamily="18" charset="0"/>
              </a:rPr>
              <a:t>7.</a:t>
            </a:r>
            <a:fld id="{37820DE3-6C80-4E82-9424-3DC740101BB1}" type="slidenum">
              <a:rPr lang="en-US" altLang="zh-TW" sz="1400">
                <a:latin typeface="Times New Roman" pitchFamily="18" charset="0"/>
              </a:rPr>
              <a:pPr algn="r"/>
              <a:t>1</a:t>
            </a:fld>
            <a:endParaRPr lang="en-US" altLang="zh-TW" sz="1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4"/>
          <p:cNvGraphicFramePr>
            <a:graphicFrameLocks noChangeAspect="1"/>
          </p:cNvGraphicFramePr>
          <p:nvPr/>
        </p:nvGraphicFramePr>
        <p:xfrm>
          <a:off x="3167063" y="2806700"/>
          <a:ext cx="1905000" cy="1270000"/>
        </p:xfrm>
        <a:graphic>
          <a:graphicData uri="http://schemas.openxmlformats.org/presentationml/2006/ole">
            <p:oleObj spid="_x0000_s9860" name="Equation" r:id="rId3" imgW="952087" imgH="634725" progId="Equation.3">
              <p:embed/>
            </p:oleObj>
          </a:graphicData>
        </a:graphic>
      </p:graphicFrame>
      <p:sp>
        <p:nvSpPr>
          <p:cNvPr id="9221" name="Rectangle 14"/>
          <p:cNvSpPr>
            <a:spLocks noChangeArrowheads="1"/>
          </p:cNvSpPr>
          <p:nvPr/>
        </p:nvSpPr>
        <p:spPr bwMode="auto">
          <a:xfrm>
            <a:off x="395288" y="4149725"/>
            <a:ext cx="7696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 </a:t>
            </a:r>
            <a:r>
              <a:rPr lang="en-US" altLang="zh-TW">
                <a:solidFill>
                  <a:schemeClr val="hlink"/>
                </a:solidFill>
                <a:latin typeface="Times New Roman" pitchFamily="18" charset="0"/>
              </a:rPr>
              <a:t>Sol: </a:t>
            </a:r>
            <a:r>
              <a:rPr lang="en-US" altLang="zh-TW">
                <a:latin typeface="Times New Roman" pitchFamily="18" charset="0"/>
              </a:rPr>
              <a:t>Characteristic equation:</a:t>
            </a:r>
          </a:p>
          <a:p>
            <a:pPr marL="196850" indent="-196850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endParaRPr lang="en-US" altLang="zh-TW">
              <a:latin typeface="Times New Roman" pitchFamily="18" charset="0"/>
              <a:ea typeface="標楷體" pitchFamily="65" charset="-120"/>
            </a:endParaRPr>
          </a:p>
        </p:txBody>
      </p:sp>
      <p:graphicFrame>
        <p:nvGraphicFramePr>
          <p:cNvPr id="9219" name="Object 15"/>
          <p:cNvGraphicFramePr>
            <a:graphicFrameLocks noChangeAspect="1"/>
          </p:cNvGraphicFramePr>
          <p:nvPr/>
        </p:nvGraphicFramePr>
        <p:xfrm>
          <a:off x="992188" y="4549775"/>
          <a:ext cx="5461000" cy="1422400"/>
        </p:xfrm>
        <a:graphic>
          <a:graphicData uri="http://schemas.openxmlformats.org/presentationml/2006/ole">
            <p:oleObj spid="_x0000_s9861" name="Equation" r:id="rId4" imgW="2730500" imgH="711200" progId="">
              <p:embed/>
            </p:oleObj>
          </a:graphicData>
        </a:graphic>
      </p:graphicFrame>
      <p:sp>
        <p:nvSpPr>
          <p:cNvPr id="9222" name="Rectangle 16"/>
          <p:cNvSpPr>
            <a:spLocks noChangeArrowheads="1"/>
          </p:cNvSpPr>
          <p:nvPr/>
        </p:nvSpPr>
        <p:spPr bwMode="auto">
          <a:xfrm>
            <a:off x="1020763" y="5967413"/>
            <a:ext cx="1752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>
                <a:latin typeface="Times New Roman" pitchFamily="18" charset="0"/>
                <a:ea typeface="標楷體" pitchFamily="65" charset="-120"/>
              </a:rPr>
              <a:t>Eigenvalue:</a:t>
            </a:r>
            <a:endParaRPr lang="en-US" altLang="zh-TW">
              <a:latin typeface="Times New Roman" pitchFamily="18" charset="0"/>
              <a:ea typeface="標楷體" pitchFamily="65" charset="-120"/>
              <a:sym typeface="Symbol" pitchFamily="18" charset="2"/>
            </a:endParaRPr>
          </a:p>
        </p:txBody>
      </p:sp>
      <p:graphicFrame>
        <p:nvGraphicFramePr>
          <p:cNvPr id="9220" name="Object 17"/>
          <p:cNvGraphicFramePr>
            <a:graphicFrameLocks noChangeAspect="1"/>
          </p:cNvGraphicFramePr>
          <p:nvPr/>
        </p:nvGraphicFramePr>
        <p:xfrm>
          <a:off x="2620963" y="6019800"/>
          <a:ext cx="736600" cy="355600"/>
        </p:xfrm>
        <a:graphic>
          <a:graphicData uri="http://schemas.openxmlformats.org/presentationml/2006/ole">
            <p:oleObj spid="_x0000_s9862" name="Equation" r:id="rId5" imgW="368140" imgH="177723" progId="Equation.3">
              <p:embed/>
            </p:oleObj>
          </a:graphicData>
        </a:graphic>
      </p:graphicFrame>
      <p:sp>
        <p:nvSpPr>
          <p:cNvPr id="9223" name="Rectangle 21"/>
          <p:cNvSpPr>
            <a:spLocks noGrp="1" noChangeArrowheads="1"/>
          </p:cNvSpPr>
          <p:nvPr>
            <p:ph type="body" idx="1"/>
          </p:nvPr>
        </p:nvSpPr>
        <p:spPr>
          <a:xfrm>
            <a:off x="395288" y="838200"/>
            <a:ext cx="7924800" cy="1870075"/>
          </a:xfrm>
        </p:spPr>
        <p:txBody>
          <a:bodyPr/>
          <a:lstStyle/>
          <a:p>
            <a:pPr eaLnBrk="1" hangingPunct="1"/>
            <a:r>
              <a:rPr lang="en-US" altLang="zh-TW" smtClean="0"/>
              <a:t>Ex 5: Finding eigenvalues and eigenvectors</a:t>
            </a:r>
          </a:p>
          <a:p>
            <a:pPr lvl="1" indent="0" eaLnBrk="1" hangingPunct="1">
              <a:lnSpc>
                <a:spcPct val="125000"/>
              </a:lnSpc>
              <a:buFont typeface="Wingdings" pitchFamily="2" charset="2"/>
              <a:buNone/>
            </a:pPr>
            <a:r>
              <a:rPr lang="en-US" altLang="zh-TW" smtClean="0"/>
              <a:t>Find the eigenvalues and corresponding eigenvectors for the matrix </a:t>
            </a:r>
            <a:r>
              <a:rPr lang="en-US" altLang="zh-TW" i="1" smtClean="0"/>
              <a:t>A</a:t>
            </a:r>
            <a:r>
              <a:rPr lang="en-US" altLang="zh-TW" smtClean="0"/>
              <a:t>. What is the dimension of the eigenspace of each eigenvalue?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2052"/>
          <p:cNvSpPr>
            <a:spLocks noChangeArrowheads="1"/>
          </p:cNvSpPr>
          <p:nvPr/>
        </p:nvSpPr>
        <p:spPr bwMode="auto">
          <a:xfrm>
            <a:off x="714375" y="857250"/>
            <a:ext cx="702468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The </a:t>
            </a:r>
            <a:r>
              <a:rPr lang="en-US" altLang="zh-TW" dirty="0" err="1">
                <a:latin typeface="Times New Roman" pitchFamily="18" charset="0"/>
                <a:ea typeface="標楷體" pitchFamily="65" charset="-120"/>
              </a:rPr>
              <a:t>eigenspace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 of </a:t>
            </a:r>
            <a:r>
              <a:rPr lang="el-GR" altLang="zh-TW" i="1" dirty="0">
                <a:latin typeface="Times New Roman" pitchFamily="18" charset="0"/>
                <a:ea typeface="標楷體" pitchFamily="65" charset="-120"/>
              </a:rPr>
              <a:t>λ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</a:rPr>
              <a:t>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= 2:</a:t>
            </a:r>
            <a:endParaRPr lang="en-US" altLang="zh-TW" dirty="0">
              <a:latin typeface="Times New Roman" pitchFamily="18" charset="0"/>
              <a:ea typeface="標楷體" pitchFamily="65" charset="-120"/>
              <a:sym typeface="Symbol" pitchFamily="18" charset="2"/>
            </a:endParaRPr>
          </a:p>
        </p:txBody>
      </p:sp>
      <p:graphicFrame>
        <p:nvGraphicFramePr>
          <p:cNvPr id="10242" name="Object 2054"/>
          <p:cNvGraphicFramePr>
            <a:graphicFrameLocks noChangeAspect="1"/>
          </p:cNvGraphicFramePr>
          <p:nvPr/>
        </p:nvGraphicFramePr>
        <p:xfrm>
          <a:off x="809625" y="1295400"/>
          <a:ext cx="4318000" cy="1422400"/>
        </p:xfrm>
        <a:graphic>
          <a:graphicData uri="http://schemas.openxmlformats.org/presentationml/2006/ole">
            <p:oleObj spid="_x0000_s10886" name="Equation" r:id="rId3" imgW="2159000" imgH="711200" progId="">
              <p:embed/>
            </p:oleObj>
          </a:graphicData>
        </a:graphic>
      </p:graphicFrame>
      <p:graphicFrame>
        <p:nvGraphicFramePr>
          <p:cNvPr id="10243" name="Object 2055"/>
          <p:cNvGraphicFramePr>
            <a:graphicFrameLocks noChangeAspect="1"/>
          </p:cNvGraphicFramePr>
          <p:nvPr/>
        </p:nvGraphicFramePr>
        <p:xfrm>
          <a:off x="900113" y="2768600"/>
          <a:ext cx="3987800" cy="1270000"/>
        </p:xfrm>
        <a:graphic>
          <a:graphicData uri="http://schemas.openxmlformats.org/presentationml/2006/ole">
            <p:oleObj spid="_x0000_s10887" name="Equation" r:id="rId4" imgW="1993900" imgH="635000" progId="Equation.3">
              <p:embed/>
            </p:oleObj>
          </a:graphicData>
        </a:graphic>
      </p:graphicFrame>
      <p:graphicFrame>
        <p:nvGraphicFramePr>
          <p:cNvPr id="10244" name="Object 2056"/>
          <p:cNvGraphicFramePr>
            <a:graphicFrameLocks noChangeAspect="1"/>
          </p:cNvGraphicFramePr>
          <p:nvPr/>
        </p:nvGraphicFramePr>
        <p:xfrm>
          <a:off x="763588" y="4140200"/>
          <a:ext cx="8128000" cy="1473200"/>
        </p:xfrm>
        <a:graphic>
          <a:graphicData uri="http://schemas.openxmlformats.org/presentationml/2006/ole">
            <p:oleObj spid="_x0000_s10888" name="Equation" r:id="rId5" imgW="4064000" imgH="736600" progId="">
              <p:embed/>
            </p:oleObj>
          </a:graphicData>
        </a:graphic>
      </p:graphicFrame>
      <p:sp>
        <p:nvSpPr>
          <p:cNvPr id="10246" name="Rectangle 2057"/>
          <p:cNvSpPr>
            <a:spLocks noChangeArrowheads="1"/>
          </p:cNvSpPr>
          <p:nvPr/>
        </p:nvSpPr>
        <p:spPr bwMode="auto">
          <a:xfrm>
            <a:off x="785813" y="5919936"/>
            <a:ext cx="678338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Thus, the dimension of its </a:t>
            </a:r>
            <a:r>
              <a:rPr lang="en-US" altLang="zh-TW" dirty="0" err="1">
                <a:latin typeface="Times New Roman" pitchFamily="18" charset="0"/>
                <a:ea typeface="標楷體" pitchFamily="65" charset="-120"/>
              </a:rPr>
              <a:t>eigenspace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 is 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</a:rPr>
              <a:t>2</a:t>
            </a:r>
            <a:endParaRPr lang="en-US" altLang="zh-TW" dirty="0">
              <a:latin typeface="Times New Roman" pitchFamily="18" charset="0"/>
              <a:ea typeface="標楷體" pitchFamily="65" charset="-12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23938"/>
            <a:ext cx="7924800" cy="533400"/>
          </a:xfrm>
        </p:spPr>
        <p:txBody>
          <a:bodyPr/>
          <a:lstStyle/>
          <a:p>
            <a:pPr eaLnBrk="1" hangingPunct="1"/>
            <a:r>
              <a:rPr lang="en-US" altLang="zh-TW" smtClean="0"/>
              <a:t>Notes:</a:t>
            </a:r>
          </a:p>
        </p:txBody>
      </p:sp>
      <p:sp>
        <p:nvSpPr>
          <p:cNvPr id="72707" name="Rectangle 4"/>
          <p:cNvSpPr>
            <a:spLocks noChangeArrowheads="1"/>
          </p:cNvSpPr>
          <p:nvPr/>
        </p:nvSpPr>
        <p:spPr bwMode="auto">
          <a:xfrm>
            <a:off x="914400" y="1435100"/>
            <a:ext cx="7761288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31813" indent="-531813"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(1)  If an eigenvalue 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  <a:sym typeface="Symbol" pitchFamily="18" charset="2"/>
              </a:rPr>
              <a:t></a:t>
            </a:r>
            <a:r>
              <a:rPr lang="en-US" altLang="zh-TW" baseline="-25000" dirty="0">
                <a:latin typeface="Times New Roman" pitchFamily="18" charset="0"/>
                <a:ea typeface="標楷體" pitchFamily="65" charset="-120"/>
                <a:sym typeface="Symbol" pitchFamily="18" charset="2"/>
              </a:rPr>
              <a:t>1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occurs as a multiple root (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</a:rPr>
              <a:t>k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times)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</a:rPr>
              <a:t>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for the characteristic </a:t>
            </a:r>
            <a:r>
              <a:rPr lang="en-US" altLang="zh-TW" dirty="0" err="1">
                <a:latin typeface="Times New Roman" pitchFamily="18" charset="0"/>
                <a:ea typeface="標楷體" pitchFamily="65" charset="-120"/>
              </a:rPr>
              <a:t>polynominal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, then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</a:rPr>
              <a:t> 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  <a:sym typeface="Symbol" pitchFamily="18" charset="2"/>
              </a:rPr>
              <a:t></a:t>
            </a:r>
            <a:r>
              <a:rPr lang="en-US" altLang="zh-TW" baseline="-25000" dirty="0">
                <a:latin typeface="Times New Roman" pitchFamily="18" charset="0"/>
                <a:ea typeface="標楷體" pitchFamily="65" charset="-120"/>
                <a:sym typeface="Symbol" pitchFamily="18" charset="2"/>
              </a:rPr>
              <a:t>1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has multiplicity </a:t>
            </a:r>
            <a:r>
              <a:rPr lang="en-US" altLang="zh-TW" i="1" dirty="0" smtClean="0">
                <a:latin typeface="Times New Roman" pitchFamily="18" charset="0"/>
                <a:ea typeface="標楷體" pitchFamily="65" charset="-120"/>
              </a:rPr>
              <a:t>k</a:t>
            </a:r>
            <a:endParaRPr lang="en-US" altLang="zh-TW" i="1" dirty="0">
              <a:latin typeface="Times New Roman" pitchFamily="18" charset="0"/>
              <a:ea typeface="標楷體" pitchFamily="65" charset="-120"/>
            </a:endParaRPr>
          </a:p>
          <a:p>
            <a:pPr marL="531813" indent="-531813"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(2)  The multiplicity of an eigenvalue is greater than or equal to the dimension of its </a:t>
            </a:r>
            <a:r>
              <a:rPr lang="en-US" altLang="zh-TW" dirty="0" err="1">
                <a:latin typeface="Times New Roman" pitchFamily="18" charset="0"/>
                <a:ea typeface="標楷體" pitchFamily="65" charset="-120"/>
              </a:rPr>
              <a:t>eigenspace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.</a:t>
            </a:r>
            <a:r>
              <a:rPr lang="zh-TW" altLang="en-US" dirty="0">
                <a:latin typeface="Times New Roman" pitchFamily="18" charset="0"/>
                <a:ea typeface="標楷體" pitchFamily="65" charset="-120"/>
              </a:rPr>
              <a:t>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(In Ex. 5, 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</a:rPr>
              <a:t>k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 is 3 and the dimension of its </a:t>
            </a:r>
            <a:r>
              <a:rPr lang="en-US" altLang="zh-TW" dirty="0" err="1">
                <a:latin typeface="Times New Roman" pitchFamily="18" charset="0"/>
                <a:ea typeface="標楷體" pitchFamily="65" charset="-120"/>
              </a:rPr>
              <a:t>eigenspace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 is 2)</a:t>
            </a:r>
            <a:endParaRPr lang="en-US" altLang="zh-TW" i="1" dirty="0">
              <a:latin typeface="Times New Roman" pitchFamily="18" charset="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765175"/>
            <a:ext cx="7924800" cy="1295400"/>
          </a:xfrm>
        </p:spPr>
        <p:txBody>
          <a:bodyPr/>
          <a:lstStyle/>
          <a:p>
            <a:pPr marL="177800" indent="-177800" eaLnBrk="1" hangingPunct="1">
              <a:lnSpc>
                <a:spcPct val="100000"/>
              </a:lnSpc>
            </a:pPr>
            <a:r>
              <a:rPr lang="en-US" altLang="zh-TW" smtClean="0"/>
              <a:t>Ex 6</a:t>
            </a:r>
            <a:r>
              <a:rPr lang="zh-TW" altLang="en-US" smtClean="0"/>
              <a:t>：</a:t>
            </a:r>
            <a:r>
              <a:rPr lang="en-US" altLang="zh-TW" smtClean="0">
                <a:solidFill>
                  <a:schemeClr val="tx1"/>
                </a:solidFill>
              </a:rPr>
              <a:t>Find the eigenvalues of the matrix </a:t>
            </a:r>
            <a:r>
              <a:rPr lang="en-US" altLang="zh-TW" i="1" smtClean="0">
                <a:solidFill>
                  <a:schemeClr val="tx1"/>
                </a:solidFill>
              </a:rPr>
              <a:t>A</a:t>
            </a:r>
            <a:r>
              <a:rPr lang="en-US" altLang="zh-TW" smtClean="0">
                <a:solidFill>
                  <a:schemeClr val="tx1"/>
                </a:solidFill>
              </a:rPr>
              <a:t> and find a basis </a:t>
            </a:r>
          </a:p>
          <a:p>
            <a:pPr marL="177800" indent="-177800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altLang="zh-TW" smtClean="0">
                <a:solidFill>
                  <a:schemeClr val="tx1"/>
                </a:solidFill>
              </a:rPr>
              <a:t>             for each of the corresponding eigenspaces</a:t>
            </a:r>
          </a:p>
        </p:txBody>
      </p:sp>
      <p:graphicFrame>
        <p:nvGraphicFramePr>
          <p:cNvPr id="11266" name="Object 0"/>
          <p:cNvGraphicFramePr>
            <a:graphicFrameLocks noChangeAspect="1"/>
          </p:cNvGraphicFramePr>
          <p:nvPr/>
        </p:nvGraphicFramePr>
        <p:xfrm>
          <a:off x="2476500" y="1714500"/>
          <a:ext cx="2667000" cy="1625600"/>
        </p:xfrm>
        <a:graphic>
          <a:graphicData uri="http://schemas.openxmlformats.org/presentationml/2006/ole">
            <p:oleObj spid="_x0000_s11911" name="Equation" r:id="rId3" imgW="1333500" imgH="812800" progId="Equation.3">
              <p:embed/>
            </p:oleObj>
          </a:graphicData>
        </a:graphic>
      </p:graphicFrame>
      <p:grpSp>
        <p:nvGrpSpPr>
          <p:cNvPr id="11270" name="Group 10"/>
          <p:cNvGrpSpPr>
            <a:grpSpLocks/>
          </p:cNvGrpSpPr>
          <p:nvPr/>
        </p:nvGrpSpPr>
        <p:grpSpPr bwMode="auto">
          <a:xfrm>
            <a:off x="468313" y="3500438"/>
            <a:ext cx="7696200" cy="2708275"/>
            <a:chOff x="528" y="1970"/>
            <a:chExt cx="4848" cy="1706"/>
          </a:xfrm>
        </p:grpSpPr>
        <p:sp>
          <p:nvSpPr>
            <p:cNvPr id="11274" name="Rectangle 5"/>
            <p:cNvSpPr>
              <a:spLocks noChangeArrowheads="1"/>
            </p:cNvSpPr>
            <p:nvPr/>
          </p:nvSpPr>
          <p:spPr bwMode="auto">
            <a:xfrm>
              <a:off x="528" y="1970"/>
              <a:ext cx="4848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196850" indent="-196850">
                <a:spcBef>
                  <a:spcPct val="20000"/>
                </a:spcBef>
                <a:buClr>
                  <a:schemeClr val="tx1"/>
                </a:buClr>
                <a:buSzPct val="40000"/>
                <a:buFont typeface="Wingdings" pitchFamily="2" charset="2"/>
                <a:buNone/>
              </a:pPr>
              <a:r>
                <a:rPr lang="en-US" altLang="zh-TW">
                  <a:solidFill>
                    <a:schemeClr val="hlink"/>
                  </a:solidFill>
                  <a:latin typeface="Times New Roman" pitchFamily="18" charset="0"/>
                  <a:ea typeface="標楷體" pitchFamily="65" charset="-120"/>
                </a:rPr>
                <a:t> </a:t>
              </a:r>
              <a:r>
                <a:rPr lang="en-US" altLang="zh-TW">
                  <a:solidFill>
                    <a:schemeClr val="hlink"/>
                  </a:solidFill>
                  <a:latin typeface="Times New Roman" pitchFamily="18" charset="0"/>
                </a:rPr>
                <a:t>Sol: </a:t>
              </a:r>
              <a:r>
                <a:rPr lang="en-US" altLang="zh-TW">
                  <a:latin typeface="Times New Roman" pitchFamily="18" charset="0"/>
                </a:rPr>
                <a:t>Characteristic equation:</a:t>
              </a:r>
            </a:p>
          </p:txBody>
        </p:sp>
        <p:graphicFrame>
          <p:nvGraphicFramePr>
            <p:cNvPr id="11268" name="Object 2"/>
            <p:cNvGraphicFramePr>
              <a:graphicFrameLocks noChangeAspect="1"/>
            </p:cNvGraphicFramePr>
            <p:nvPr/>
          </p:nvGraphicFramePr>
          <p:xfrm>
            <a:off x="912" y="2240"/>
            <a:ext cx="2793" cy="1436"/>
          </p:xfrm>
          <a:graphic>
            <a:graphicData uri="http://schemas.openxmlformats.org/presentationml/2006/ole">
              <p:oleObj spid="_x0000_s11912" name="Equation" r:id="rId4" imgW="2273300" imgH="1168400" progId="">
                <p:embed/>
              </p:oleObj>
            </a:graphicData>
          </a:graphic>
        </p:graphicFrame>
      </p:grpSp>
      <p:grpSp>
        <p:nvGrpSpPr>
          <p:cNvPr id="11271" name="Group 11"/>
          <p:cNvGrpSpPr>
            <a:grpSpLocks/>
          </p:cNvGrpSpPr>
          <p:nvPr/>
        </p:nvGrpSpPr>
        <p:grpSpPr bwMode="auto">
          <a:xfrm>
            <a:off x="962025" y="6253163"/>
            <a:ext cx="4143375" cy="533400"/>
            <a:chOff x="798" y="3744"/>
            <a:chExt cx="2610" cy="336"/>
          </a:xfrm>
        </p:grpSpPr>
        <p:sp>
          <p:nvSpPr>
            <p:cNvPr id="11273" name="Rectangle 7"/>
            <p:cNvSpPr>
              <a:spLocks noChangeArrowheads="1"/>
            </p:cNvSpPr>
            <p:nvPr/>
          </p:nvSpPr>
          <p:spPr bwMode="auto">
            <a:xfrm>
              <a:off x="798" y="3744"/>
              <a:ext cx="110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196850" indent="-196850">
                <a:lnSpc>
                  <a:spcPct val="90000"/>
                </a:lnSpc>
                <a:spcBef>
                  <a:spcPct val="20000"/>
                </a:spcBef>
                <a:buClr>
                  <a:schemeClr val="tx1"/>
                </a:buClr>
                <a:buSzPct val="40000"/>
                <a:buFont typeface="Wingdings" pitchFamily="2" charset="2"/>
                <a:buNone/>
              </a:pPr>
              <a:r>
                <a:rPr lang="en-US" altLang="zh-TW">
                  <a:latin typeface="Times New Roman" pitchFamily="18" charset="0"/>
                  <a:ea typeface="標楷體" pitchFamily="65" charset="-120"/>
                </a:rPr>
                <a:t>Eigenvalues:</a:t>
              </a:r>
              <a:endParaRPr lang="en-US" altLang="zh-TW">
                <a:latin typeface="Times New Roman" pitchFamily="18" charset="0"/>
                <a:ea typeface="標楷體" pitchFamily="65" charset="-120"/>
                <a:sym typeface="Symbol" pitchFamily="18" charset="2"/>
              </a:endParaRPr>
            </a:p>
          </p:txBody>
        </p:sp>
        <p:graphicFrame>
          <p:nvGraphicFramePr>
            <p:cNvPr id="11267" name="Object 1"/>
            <p:cNvGraphicFramePr>
              <a:graphicFrameLocks noChangeAspect="1"/>
            </p:cNvGraphicFramePr>
            <p:nvPr/>
          </p:nvGraphicFramePr>
          <p:xfrm>
            <a:off x="1856" y="3744"/>
            <a:ext cx="1552" cy="288"/>
          </p:xfrm>
          <a:graphic>
            <a:graphicData uri="http://schemas.openxmlformats.org/presentationml/2006/ole">
              <p:oleObj spid="_x0000_s11913" name="Equation" r:id="rId5" imgW="1231366" imgH="228501" progId="Equation.3">
                <p:embed/>
              </p:oleObj>
            </a:graphicData>
          </a:graphic>
        </p:graphicFrame>
      </p:grpSp>
      <p:sp>
        <p:nvSpPr>
          <p:cNvPr id="11272" name="Rectangle 20"/>
          <p:cNvSpPr>
            <a:spLocks noChangeArrowheads="1"/>
          </p:cNvSpPr>
          <p:nvPr/>
        </p:nvSpPr>
        <p:spPr bwMode="auto">
          <a:xfrm>
            <a:off x="5715000" y="3861048"/>
            <a:ext cx="3143250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66700" indent="-266700">
              <a:spcBef>
                <a:spcPts val="600"/>
              </a:spcBef>
              <a:buClr>
                <a:schemeClr val="tx1"/>
              </a:buClr>
              <a:buSzPct val="40000"/>
            </a:pPr>
            <a:r>
              <a:rPr lang="en-US" altLang="zh-TW" sz="2000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※ According to the note on the previous slide, the dimension of the </a:t>
            </a:r>
            <a:r>
              <a:rPr lang="en-US" altLang="zh-TW" sz="2000" dirty="0" err="1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eigenspace</a:t>
            </a:r>
            <a:r>
              <a:rPr lang="en-US" altLang="zh-TW" sz="2000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 of </a:t>
            </a:r>
            <a:r>
              <a:rPr lang="el-GR" altLang="zh-TW" sz="2000" i="1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λ</a:t>
            </a:r>
            <a:r>
              <a:rPr lang="en-US" altLang="zh-TW" sz="2000" baseline="-25000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1</a:t>
            </a:r>
            <a:r>
              <a:rPr lang="en-US" altLang="zh-TW" sz="2000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 = 1 is at most to be 2 </a:t>
            </a:r>
          </a:p>
          <a:p>
            <a:pPr marL="266700" indent="-266700">
              <a:spcBef>
                <a:spcPts val="600"/>
              </a:spcBef>
              <a:buClr>
                <a:schemeClr val="tx1"/>
              </a:buClr>
              <a:buSzPct val="40000"/>
            </a:pPr>
            <a:r>
              <a:rPr lang="en-US" altLang="zh-TW" sz="2000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※ For </a:t>
            </a:r>
            <a:r>
              <a:rPr lang="el-GR" altLang="zh-TW" sz="2000" i="1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λ</a:t>
            </a:r>
            <a:r>
              <a:rPr lang="en-US" altLang="zh-TW" sz="2000" baseline="-25000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2</a:t>
            </a:r>
            <a:r>
              <a:rPr lang="en-US" altLang="zh-TW" sz="2000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 = 2 and </a:t>
            </a:r>
            <a:r>
              <a:rPr lang="el-GR" altLang="zh-TW" sz="2000" i="1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λ</a:t>
            </a:r>
            <a:r>
              <a:rPr lang="en-US" altLang="zh-TW" sz="2000" baseline="-25000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3</a:t>
            </a:r>
            <a:r>
              <a:rPr lang="en-US" altLang="zh-TW" sz="2000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 = 3, the </a:t>
            </a:r>
            <a:r>
              <a:rPr lang="en-US" altLang="zh-TW" sz="2000" dirty="0" err="1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demensions</a:t>
            </a:r>
            <a:r>
              <a:rPr lang="en-US" altLang="zh-TW" sz="2000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 of their </a:t>
            </a:r>
            <a:r>
              <a:rPr lang="en-US" altLang="zh-TW" sz="2000" dirty="0" err="1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eigenspaces</a:t>
            </a:r>
            <a:r>
              <a:rPr lang="en-US" altLang="zh-TW" sz="2000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 are at most to be 1</a:t>
            </a:r>
            <a:endParaRPr lang="en-US" altLang="zh-TW" sz="2000" baseline="30000" dirty="0">
              <a:solidFill>
                <a:srgbClr val="0000FF"/>
              </a:solidFill>
              <a:latin typeface="Times New Roman" pitchFamily="18" charset="0"/>
              <a:ea typeface="標楷體" pitchFamily="65" charset="-120"/>
            </a:endParaRPr>
          </a:p>
          <a:p>
            <a:pPr marL="266700" indent="-266700">
              <a:spcBef>
                <a:spcPts val="600"/>
              </a:spcBef>
              <a:buClr>
                <a:schemeClr val="tx1"/>
              </a:buClr>
              <a:buSzPct val="40000"/>
            </a:pPr>
            <a:endParaRPr lang="en-US" altLang="zh-TW" sz="2000" baseline="30000" dirty="0">
              <a:solidFill>
                <a:srgbClr val="0000FF"/>
              </a:solidFill>
              <a:latin typeface="Times New Roman" pitchFamily="18" charset="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5"/>
          <p:cNvGraphicFramePr>
            <a:graphicFrameLocks noChangeAspect="1"/>
          </p:cNvGraphicFramePr>
          <p:nvPr/>
        </p:nvGraphicFramePr>
        <p:xfrm>
          <a:off x="735013" y="1571625"/>
          <a:ext cx="1116012" cy="409575"/>
        </p:xfrm>
        <a:graphic>
          <a:graphicData uri="http://schemas.openxmlformats.org/presentationml/2006/ole">
            <p:oleObj spid="_x0000_s78894" name="Equation" r:id="rId3" imgW="622030" imgH="228501" progId="">
              <p:embed/>
            </p:oleObj>
          </a:graphicData>
        </a:graphic>
      </p:graphicFrame>
      <p:graphicFrame>
        <p:nvGraphicFramePr>
          <p:cNvPr id="12291" name="Object 6"/>
          <p:cNvGraphicFramePr>
            <a:graphicFrameLocks noChangeAspect="1"/>
          </p:cNvGraphicFramePr>
          <p:nvPr/>
        </p:nvGraphicFramePr>
        <p:xfrm>
          <a:off x="1908175" y="908050"/>
          <a:ext cx="4937125" cy="1690688"/>
        </p:xfrm>
        <a:graphic>
          <a:graphicData uri="http://schemas.openxmlformats.org/presentationml/2006/ole">
            <p:oleObj spid="_x0000_s78895" name="Equation" r:id="rId4" imgW="2743200" imgH="939800" progId="">
              <p:embed/>
            </p:oleObj>
          </a:graphicData>
        </a:graphic>
      </p:graphicFrame>
      <p:graphicFrame>
        <p:nvGraphicFramePr>
          <p:cNvPr id="1229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34896363"/>
              </p:ext>
            </p:extLst>
          </p:nvPr>
        </p:nvGraphicFramePr>
        <p:xfrm>
          <a:off x="1835696" y="2636838"/>
          <a:ext cx="4641850" cy="1692275"/>
        </p:xfrm>
        <a:graphic>
          <a:graphicData uri="http://schemas.openxmlformats.org/presentationml/2006/ole">
            <p:oleObj spid="_x0000_s78896" name="Equation" r:id="rId5" imgW="2577960" imgH="939600" progId="">
              <p:embed/>
            </p:oleObj>
          </a:graphicData>
        </a:graphic>
      </p:graphicFrame>
      <p:grpSp>
        <p:nvGrpSpPr>
          <p:cNvPr id="12295" name="Group 12"/>
          <p:cNvGrpSpPr>
            <a:grpSpLocks/>
          </p:cNvGrpSpPr>
          <p:nvPr/>
        </p:nvGrpSpPr>
        <p:grpSpPr bwMode="auto">
          <a:xfrm>
            <a:off x="1949450" y="4437063"/>
            <a:ext cx="5640388" cy="1689100"/>
            <a:chOff x="1248" y="2928"/>
            <a:chExt cx="3553" cy="1064"/>
          </a:xfrm>
        </p:grpSpPr>
        <p:graphicFrame>
          <p:nvGraphicFramePr>
            <p:cNvPr id="12293" name="Object 8"/>
            <p:cNvGraphicFramePr>
              <a:graphicFrameLocks noChangeAspect="1"/>
            </p:cNvGraphicFramePr>
            <p:nvPr/>
          </p:nvGraphicFramePr>
          <p:xfrm>
            <a:off x="1248" y="2928"/>
            <a:ext cx="1122" cy="1064"/>
          </p:xfrm>
          <a:graphic>
            <a:graphicData uri="http://schemas.openxmlformats.org/presentationml/2006/ole">
              <p:oleObj spid="_x0000_s78897" name="Equation" r:id="rId6" imgW="990170" imgH="939392" progId="Equation.3">
                <p:embed/>
              </p:oleObj>
            </a:graphicData>
          </a:graphic>
        </p:graphicFrame>
        <p:sp>
          <p:nvSpPr>
            <p:cNvPr id="12297" name="Rectangle 9"/>
            <p:cNvSpPr>
              <a:spLocks noChangeArrowheads="1"/>
            </p:cNvSpPr>
            <p:nvPr/>
          </p:nvSpPr>
          <p:spPr bwMode="auto">
            <a:xfrm>
              <a:off x="2401" y="3336"/>
              <a:ext cx="240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tx1"/>
                </a:buClr>
                <a:buSzPct val="40000"/>
                <a:buFont typeface="Wingdings" pitchFamily="2" charset="2"/>
                <a:buNone/>
              </a:pPr>
              <a:r>
                <a:rPr lang="en-US" altLang="zh-TW" sz="2000">
                  <a:latin typeface="Times New Roman" pitchFamily="18" charset="0"/>
                  <a:ea typeface="標楷體" pitchFamily="65" charset="-120"/>
                </a:rPr>
                <a:t>is a basis for the eigenspace corresponding to </a:t>
              </a:r>
            </a:p>
          </p:txBody>
        </p:sp>
        <p:graphicFrame>
          <p:nvGraphicFramePr>
            <p:cNvPr id="12294" name="Object 10"/>
            <p:cNvGraphicFramePr>
              <a:graphicFrameLocks noChangeAspect="1"/>
            </p:cNvGraphicFramePr>
            <p:nvPr/>
          </p:nvGraphicFramePr>
          <p:xfrm>
            <a:off x="3535" y="3544"/>
            <a:ext cx="474" cy="259"/>
          </p:xfrm>
          <a:graphic>
            <a:graphicData uri="http://schemas.openxmlformats.org/presentationml/2006/ole">
              <p:oleObj spid="_x0000_s78898" name="Equation" r:id="rId7" imgW="419100" imgH="228600" progId="">
                <p:embed/>
              </p:oleObj>
            </a:graphicData>
          </a:graphic>
        </p:graphicFrame>
      </p:grpSp>
      <p:sp>
        <p:nvSpPr>
          <p:cNvPr id="12296" name="Rectangle 20"/>
          <p:cNvSpPr>
            <a:spLocks noChangeArrowheads="1"/>
          </p:cNvSpPr>
          <p:nvPr/>
        </p:nvSpPr>
        <p:spPr bwMode="auto">
          <a:xfrm>
            <a:off x="1476375" y="6237288"/>
            <a:ext cx="669607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66700" indent="-2667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40000"/>
            </a:pPr>
            <a:r>
              <a:rPr lang="en-US" altLang="zh-TW" sz="200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※The dimension of the eigenspace of </a:t>
            </a:r>
            <a:r>
              <a:rPr lang="el-GR" altLang="zh-TW" sz="2000" i="1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λ</a:t>
            </a:r>
            <a:r>
              <a:rPr lang="en-US" altLang="zh-TW" sz="2000" baseline="-2500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1</a:t>
            </a:r>
            <a:r>
              <a:rPr lang="en-US" altLang="zh-TW" sz="200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 = 1 is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3"/>
          <p:cNvGraphicFramePr>
            <a:graphicFrameLocks noChangeAspect="1"/>
          </p:cNvGraphicFramePr>
          <p:nvPr/>
        </p:nvGraphicFramePr>
        <p:xfrm>
          <a:off x="714375" y="1558925"/>
          <a:ext cx="1162050" cy="409575"/>
        </p:xfrm>
        <a:graphic>
          <a:graphicData uri="http://schemas.openxmlformats.org/presentationml/2006/ole">
            <p:oleObj spid="_x0000_s79918" name="Equation" r:id="rId3" imgW="647700" imgH="228600" progId="">
              <p:embed/>
            </p:oleObj>
          </a:graphicData>
        </a:graphic>
      </p:graphicFrame>
      <p:graphicFrame>
        <p:nvGraphicFramePr>
          <p:cNvPr id="13315" name="Object 4"/>
          <p:cNvGraphicFramePr>
            <a:graphicFrameLocks noChangeAspect="1"/>
          </p:cNvGraphicFramePr>
          <p:nvPr/>
        </p:nvGraphicFramePr>
        <p:xfrm>
          <a:off x="1968500" y="908050"/>
          <a:ext cx="4959350" cy="1690688"/>
        </p:xfrm>
        <a:graphic>
          <a:graphicData uri="http://schemas.openxmlformats.org/presentationml/2006/ole">
            <p:oleObj spid="_x0000_s79919" name="Equation" r:id="rId4" imgW="2755900" imgH="939800" progId="">
              <p:embed/>
            </p:oleObj>
          </a:graphicData>
        </a:graphic>
      </p:graphicFrame>
      <p:graphicFrame>
        <p:nvGraphicFramePr>
          <p:cNvPr id="1331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48429314"/>
              </p:ext>
            </p:extLst>
          </p:nvPr>
        </p:nvGraphicFramePr>
        <p:xfrm>
          <a:off x="1900238" y="2667000"/>
          <a:ext cx="3338512" cy="1692275"/>
        </p:xfrm>
        <a:graphic>
          <a:graphicData uri="http://schemas.openxmlformats.org/presentationml/2006/ole">
            <p:oleObj spid="_x0000_s79920" name="Equation" r:id="rId5" imgW="1854000" imgH="939600" progId="">
              <p:embed/>
            </p:oleObj>
          </a:graphicData>
        </a:graphic>
      </p:graphicFrame>
      <p:grpSp>
        <p:nvGrpSpPr>
          <p:cNvPr id="13319" name="Group 10"/>
          <p:cNvGrpSpPr>
            <a:grpSpLocks/>
          </p:cNvGrpSpPr>
          <p:nvPr/>
        </p:nvGrpSpPr>
        <p:grpSpPr bwMode="auto">
          <a:xfrm>
            <a:off x="2051050" y="4437063"/>
            <a:ext cx="4897438" cy="1690687"/>
            <a:chOff x="1292" y="2928"/>
            <a:chExt cx="3085" cy="1065"/>
          </a:xfrm>
        </p:grpSpPr>
        <p:graphicFrame>
          <p:nvGraphicFramePr>
            <p:cNvPr id="13317" name="Object 6"/>
            <p:cNvGraphicFramePr>
              <a:graphicFrameLocks noChangeAspect="1"/>
            </p:cNvGraphicFramePr>
            <p:nvPr/>
          </p:nvGraphicFramePr>
          <p:xfrm>
            <a:off x="1292" y="2928"/>
            <a:ext cx="705" cy="1065"/>
          </p:xfrm>
          <a:graphic>
            <a:graphicData uri="http://schemas.openxmlformats.org/presentationml/2006/ole">
              <p:oleObj spid="_x0000_s79921" name="Equation" r:id="rId6" imgW="622030" imgH="939392" progId="">
                <p:embed/>
              </p:oleObj>
            </a:graphicData>
          </a:graphic>
        </p:graphicFrame>
        <p:sp>
          <p:nvSpPr>
            <p:cNvPr id="13321" name="Rectangle 7"/>
            <p:cNvSpPr>
              <a:spLocks noChangeArrowheads="1"/>
            </p:cNvSpPr>
            <p:nvPr/>
          </p:nvSpPr>
          <p:spPr bwMode="auto">
            <a:xfrm>
              <a:off x="1977" y="3291"/>
              <a:ext cx="240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tx1"/>
                </a:buClr>
                <a:buSzPct val="40000"/>
                <a:buFont typeface="Wingdings" pitchFamily="2" charset="2"/>
                <a:buNone/>
              </a:pPr>
              <a:r>
                <a:rPr lang="en-US" altLang="zh-TW" sz="2000">
                  <a:latin typeface="Times New Roman" pitchFamily="18" charset="0"/>
                </a:rPr>
                <a:t>is a basis for the eigenspace corresponding to</a:t>
              </a:r>
            </a:p>
          </p:txBody>
        </p:sp>
        <p:graphicFrame>
          <p:nvGraphicFramePr>
            <p:cNvPr id="13318" name="Object 8"/>
            <p:cNvGraphicFramePr>
              <a:graphicFrameLocks noChangeAspect="1"/>
            </p:cNvGraphicFramePr>
            <p:nvPr/>
          </p:nvGraphicFramePr>
          <p:xfrm>
            <a:off x="3121" y="3486"/>
            <a:ext cx="530" cy="258"/>
          </p:xfrm>
          <a:graphic>
            <a:graphicData uri="http://schemas.openxmlformats.org/presentationml/2006/ole">
              <p:oleObj spid="_x0000_s79922" name="Equation" r:id="rId7" imgW="469900" imgH="228600" progId="">
                <p:embed/>
              </p:oleObj>
            </a:graphicData>
          </a:graphic>
        </p:graphicFrame>
      </p:grpSp>
      <p:sp>
        <p:nvSpPr>
          <p:cNvPr id="13320" name="Rectangle 20"/>
          <p:cNvSpPr>
            <a:spLocks noChangeArrowheads="1"/>
          </p:cNvSpPr>
          <p:nvPr/>
        </p:nvSpPr>
        <p:spPr bwMode="auto">
          <a:xfrm>
            <a:off x="1476375" y="6237288"/>
            <a:ext cx="669607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66700" indent="-2667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40000"/>
            </a:pPr>
            <a:r>
              <a:rPr lang="en-US" altLang="zh-TW" sz="200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※The dimension of the eigenspace of </a:t>
            </a:r>
            <a:r>
              <a:rPr lang="el-GR" altLang="zh-TW" sz="2000" i="1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λ</a:t>
            </a:r>
            <a:r>
              <a:rPr lang="en-US" altLang="zh-TW" sz="2000" baseline="-2500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2</a:t>
            </a:r>
            <a:r>
              <a:rPr lang="en-US" altLang="zh-TW" sz="200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 = 2 is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3"/>
          <p:cNvGraphicFramePr>
            <a:graphicFrameLocks noChangeAspect="1"/>
          </p:cNvGraphicFramePr>
          <p:nvPr/>
        </p:nvGraphicFramePr>
        <p:xfrm>
          <a:off x="642938" y="1614488"/>
          <a:ext cx="1119187" cy="411162"/>
        </p:xfrm>
        <a:graphic>
          <a:graphicData uri="http://schemas.openxmlformats.org/presentationml/2006/ole">
            <p:oleObj spid="_x0000_s80942" name="Equation" r:id="rId3" imgW="622030" imgH="228501" progId="">
              <p:embed/>
            </p:oleObj>
          </a:graphicData>
        </a:graphic>
      </p:graphicFrame>
      <p:graphicFrame>
        <p:nvGraphicFramePr>
          <p:cNvPr id="14339" name="Object 4"/>
          <p:cNvGraphicFramePr>
            <a:graphicFrameLocks noChangeAspect="1"/>
          </p:cNvGraphicFramePr>
          <p:nvPr/>
        </p:nvGraphicFramePr>
        <p:xfrm>
          <a:off x="1835150" y="946150"/>
          <a:ext cx="4935538" cy="1690688"/>
        </p:xfrm>
        <a:graphic>
          <a:graphicData uri="http://schemas.openxmlformats.org/presentationml/2006/ole">
            <p:oleObj spid="_x0000_s80943" name="Equation" r:id="rId4" imgW="2743200" imgH="939800" progId="">
              <p:embed/>
            </p:oleObj>
          </a:graphicData>
        </a:graphic>
      </p:graphicFrame>
      <p:graphicFrame>
        <p:nvGraphicFramePr>
          <p:cNvPr id="1434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89522709"/>
              </p:ext>
            </p:extLst>
          </p:nvPr>
        </p:nvGraphicFramePr>
        <p:xfrm>
          <a:off x="1802309" y="2692400"/>
          <a:ext cx="3633787" cy="1690688"/>
        </p:xfrm>
        <a:graphic>
          <a:graphicData uri="http://schemas.openxmlformats.org/presentationml/2006/ole">
            <p:oleObj spid="_x0000_s80944" name="Equation" r:id="rId5" imgW="2019240" imgH="939600" progId="">
              <p:embed/>
            </p:oleObj>
          </a:graphicData>
        </a:graphic>
      </p:graphicFrame>
      <p:grpSp>
        <p:nvGrpSpPr>
          <p:cNvPr id="14343" name="Group 14"/>
          <p:cNvGrpSpPr>
            <a:grpSpLocks/>
          </p:cNvGrpSpPr>
          <p:nvPr/>
        </p:nvGrpSpPr>
        <p:grpSpPr bwMode="auto">
          <a:xfrm>
            <a:off x="1879600" y="4581525"/>
            <a:ext cx="5062538" cy="1690688"/>
            <a:chOff x="1184" y="2944"/>
            <a:chExt cx="3189" cy="1065"/>
          </a:xfrm>
        </p:grpSpPr>
        <p:graphicFrame>
          <p:nvGraphicFramePr>
            <p:cNvPr id="14341" name="Object 6"/>
            <p:cNvGraphicFramePr>
              <a:graphicFrameLocks noChangeAspect="1"/>
            </p:cNvGraphicFramePr>
            <p:nvPr/>
          </p:nvGraphicFramePr>
          <p:xfrm>
            <a:off x="1184" y="2944"/>
            <a:ext cx="820" cy="1065"/>
          </p:xfrm>
          <a:graphic>
            <a:graphicData uri="http://schemas.openxmlformats.org/presentationml/2006/ole">
              <p:oleObj spid="_x0000_s80945" name="Equation" r:id="rId6" imgW="723586" imgH="939392" progId="Equation.3">
                <p:embed/>
              </p:oleObj>
            </a:graphicData>
          </a:graphic>
        </p:graphicFrame>
        <p:sp>
          <p:nvSpPr>
            <p:cNvPr id="14345" name="Rectangle 7"/>
            <p:cNvSpPr>
              <a:spLocks noChangeArrowheads="1"/>
            </p:cNvSpPr>
            <p:nvPr/>
          </p:nvSpPr>
          <p:spPr bwMode="auto">
            <a:xfrm>
              <a:off x="1973" y="3307"/>
              <a:ext cx="240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tx1"/>
                </a:buClr>
                <a:buSzPct val="40000"/>
                <a:buFont typeface="Wingdings" pitchFamily="2" charset="2"/>
                <a:buNone/>
              </a:pPr>
              <a:r>
                <a:rPr lang="en-US" altLang="zh-TW" sz="2000">
                  <a:latin typeface="Times New Roman" pitchFamily="18" charset="0"/>
                </a:rPr>
                <a:t>is a basis for the eigenspace corresponding to</a:t>
              </a:r>
            </a:p>
          </p:txBody>
        </p:sp>
        <p:graphicFrame>
          <p:nvGraphicFramePr>
            <p:cNvPr id="14342" name="Object 8"/>
            <p:cNvGraphicFramePr>
              <a:graphicFrameLocks noChangeAspect="1"/>
            </p:cNvGraphicFramePr>
            <p:nvPr/>
          </p:nvGraphicFramePr>
          <p:xfrm>
            <a:off x="3107" y="3501"/>
            <a:ext cx="518" cy="259"/>
          </p:xfrm>
          <a:graphic>
            <a:graphicData uri="http://schemas.openxmlformats.org/presentationml/2006/ole">
              <p:oleObj spid="_x0000_s80946" name="Equation" r:id="rId7" imgW="457200" imgH="228600" progId="">
                <p:embed/>
              </p:oleObj>
            </a:graphicData>
          </a:graphic>
        </p:graphicFrame>
      </p:grpSp>
      <p:sp>
        <p:nvSpPr>
          <p:cNvPr id="14344" name="Rectangle 20"/>
          <p:cNvSpPr>
            <a:spLocks noChangeArrowheads="1"/>
          </p:cNvSpPr>
          <p:nvPr/>
        </p:nvSpPr>
        <p:spPr bwMode="auto">
          <a:xfrm>
            <a:off x="1476375" y="6308725"/>
            <a:ext cx="669607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66700" indent="-2667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40000"/>
            </a:pPr>
            <a:r>
              <a:rPr lang="en-US" altLang="zh-TW" sz="200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※The dimension of the eigenspace of </a:t>
            </a:r>
            <a:r>
              <a:rPr lang="el-GR" altLang="zh-TW" sz="2000" i="1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λ</a:t>
            </a:r>
            <a:r>
              <a:rPr lang="en-US" altLang="zh-TW" sz="2000" baseline="-2500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3</a:t>
            </a:r>
            <a:r>
              <a:rPr lang="en-US" altLang="zh-TW" sz="200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 = 3 is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785813"/>
            <a:ext cx="7924800" cy="533400"/>
          </a:xfrm>
        </p:spPr>
        <p:txBody>
          <a:bodyPr/>
          <a:lstStyle/>
          <a:p>
            <a:pPr eaLnBrk="1" hangingPunct="1"/>
            <a:r>
              <a:rPr lang="en-US" altLang="zh-TW" smtClean="0"/>
              <a:t>Thm. 7.3: Eigenvalues for triangular matrices</a:t>
            </a:r>
          </a:p>
        </p:txBody>
      </p:sp>
      <p:sp>
        <p:nvSpPr>
          <p:cNvPr id="15368" name="Rectangle 4"/>
          <p:cNvSpPr>
            <a:spLocks noChangeArrowheads="1"/>
          </p:cNvSpPr>
          <p:nvPr/>
        </p:nvSpPr>
        <p:spPr bwMode="auto">
          <a:xfrm>
            <a:off x="1258888" y="1143000"/>
            <a:ext cx="7086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>
                <a:latin typeface="Times New Roman" pitchFamily="18" charset="0"/>
                <a:ea typeface="標楷體" pitchFamily="65" charset="-120"/>
              </a:rPr>
              <a:t>If </a:t>
            </a:r>
            <a:r>
              <a:rPr lang="en-US" altLang="zh-TW" i="1">
                <a:latin typeface="Times New Roman" pitchFamily="18" charset="0"/>
                <a:ea typeface="標楷體" pitchFamily="65" charset="-120"/>
              </a:rPr>
              <a:t>A </a:t>
            </a:r>
            <a:r>
              <a:rPr lang="en-US" altLang="zh-TW">
                <a:latin typeface="Times New Roman" pitchFamily="18" charset="0"/>
                <a:ea typeface="標楷體" pitchFamily="65" charset="-120"/>
              </a:rPr>
              <a:t>is an</a:t>
            </a:r>
            <a:r>
              <a:rPr lang="en-US" altLang="zh-TW" i="1">
                <a:latin typeface="Times New Roman" pitchFamily="18" charset="0"/>
                <a:ea typeface="標楷體" pitchFamily="65" charset="-120"/>
              </a:rPr>
              <a:t> n</a:t>
            </a:r>
            <a:r>
              <a:rPr lang="en-US" altLang="zh-TW">
                <a:latin typeface="Times New Roman" pitchFamily="18" charset="0"/>
                <a:ea typeface="標楷體" pitchFamily="65" charset="-120"/>
                <a:sym typeface="Symbol" pitchFamily="18" charset="2"/>
              </a:rPr>
              <a:t></a:t>
            </a:r>
            <a:r>
              <a:rPr lang="en-US" altLang="zh-TW" i="1">
                <a:latin typeface="Times New Roman" pitchFamily="18" charset="0"/>
                <a:ea typeface="標楷體" pitchFamily="65" charset="-120"/>
              </a:rPr>
              <a:t>n </a:t>
            </a:r>
            <a:r>
              <a:rPr lang="en-US" altLang="zh-TW">
                <a:latin typeface="Times New Roman" pitchFamily="18" charset="0"/>
                <a:ea typeface="標楷體" pitchFamily="65" charset="-120"/>
              </a:rPr>
              <a:t>triangular matrix, then its eigenvalues are the entries on its main diagonal</a:t>
            </a:r>
            <a:endParaRPr lang="en-US" altLang="zh-TW">
              <a:solidFill>
                <a:schemeClr val="hlink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5369" name="Rectangle 5"/>
          <p:cNvSpPr>
            <a:spLocks noChangeArrowheads="1"/>
          </p:cNvSpPr>
          <p:nvPr/>
        </p:nvSpPr>
        <p:spPr bwMode="auto">
          <a:xfrm>
            <a:off x="395288" y="2071688"/>
            <a:ext cx="792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</a:pPr>
            <a:r>
              <a:rPr lang="en-US" altLang="zh-TW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Ex 7: </a:t>
            </a:r>
            <a:r>
              <a:rPr lang="en-US" altLang="zh-TW" sz="220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Finding eigenvalues for triangular and diagonal matrices</a:t>
            </a:r>
          </a:p>
        </p:txBody>
      </p:sp>
      <p:graphicFrame>
        <p:nvGraphicFramePr>
          <p:cNvPr id="15362" name="Object 3"/>
          <p:cNvGraphicFramePr>
            <a:graphicFrameLocks noChangeAspect="1"/>
          </p:cNvGraphicFramePr>
          <p:nvPr/>
        </p:nvGraphicFramePr>
        <p:xfrm>
          <a:off x="1154113" y="2849563"/>
          <a:ext cx="2355850" cy="1279525"/>
        </p:xfrm>
        <a:graphic>
          <a:graphicData uri="http://schemas.openxmlformats.org/presentationml/2006/ole">
            <p:oleObj spid="_x0000_s81968" name="Equation" r:id="rId3" imgW="1308100" imgH="711200" progId="">
              <p:embed/>
            </p:oleObj>
          </a:graphicData>
        </a:graphic>
      </p:graphicFrame>
      <p:graphicFrame>
        <p:nvGraphicFramePr>
          <p:cNvPr id="15363" name="Object 4"/>
          <p:cNvGraphicFramePr>
            <a:graphicFrameLocks noChangeAspect="1"/>
          </p:cNvGraphicFramePr>
          <p:nvPr/>
        </p:nvGraphicFramePr>
        <p:xfrm>
          <a:off x="3786188" y="2428875"/>
          <a:ext cx="3155950" cy="2057400"/>
        </p:xfrm>
        <a:graphic>
          <a:graphicData uri="http://schemas.openxmlformats.org/presentationml/2006/ole">
            <p:oleObj spid="_x0000_s81969" name="Equation" r:id="rId4" imgW="1752600" imgH="1143000" progId="">
              <p:embed/>
            </p:oleObj>
          </a:graphicData>
        </a:graphic>
      </p:graphicFrame>
      <p:sp>
        <p:nvSpPr>
          <p:cNvPr id="15370" name="Rectangle 8"/>
          <p:cNvSpPr>
            <a:spLocks noChangeArrowheads="1"/>
          </p:cNvSpPr>
          <p:nvPr/>
        </p:nvSpPr>
        <p:spPr bwMode="auto">
          <a:xfrm>
            <a:off x="533400" y="4429125"/>
            <a:ext cx="1295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Sol:</a:t>
            </a:r>
            <a:endParaRPr lang="en-US" altLang="zh-TW">
              <a:latin typeface="Times New Roman" pitchFamily="18" charset="0"/>
              <a:ea typeface="標楷體" pitchFamily="65" charset="-120"/>
            </a:endParaRPr>
          </a:p>
        </p:txBody>
      </p:sp>
      <p:graphicFrame>
        <p:nvGraphicFramePr>
          <p:cNvPr id="15364" name="Object 2"/>
          <p:cNvGraphicFramePr>
            <a:graphicFrameLocks noChangeAspect="1"/>
          </p:cNvGraphicFramePr>
          <p:nvPr/>
        </p:nvGraphicFramePr>
        <p:xfrm>
          <a:off x="1214438" y="4695825"/>
          <a:ext cx="6613525" cy="1281113"/>
        </p:xfrm>
        <a:graphic>
          <a:graphicData uri="http://schemas.openxmlformats.org/presentationml/2006/ole">
            <p:oleObj spid="_x0000_s81970" name="Equation" r:id="rId5" imgW="3670300" imgH="711200" progId="">
              <p:embed/>
            </p:oleObj>
          </a:graphicData>
        </a:graphic>
      </p:graphicFrame>
      <p:graphicFrame>
        <p:nvGraphicFramePr>
          <p:cNvPr id="15365" name="Object 0"/>
          <p:cNvGraphicFramePr>
            <a:graphicFrameLocks noChangeAspect="1"/>
          </p:cNvGraphicFramePr>
          <p:nvPr/>
        </p:nvGraphicFramePr>
        <p:xfrm>
          <a:off x="1662113" y="5948363"/>
          <a:ext cx="2803525" cy="409575"/>
        </p:xfrm>
        <a:graphic>
          <a:graphicData uri="http://schemas.openxmlformats.org/presentationml/2006/ole">
            <p:oleObj spid="_x0000_s81971" name="Equation" r:id="rId6" imgW="1562100" imgH="228600" progId="">
              <p:embed/>
            </p:oleObj>
          </a:graphicData>
        </a:graphic>
      </p:graphicFrame>
      <p:graphicFrame>
        <p:nvGraphicFramePr>
          <p:cNvPr id="15366" name="Object 1"/>
          <p:cNvGraphicFramePr>
            <a:graphicFrameLocks noChangeAspect="1"/>
          </p:cNvGraphicFramePr>
          <p:nvPr/>
        </p:nvGraphicFramePr>
        <p:xfrm>
          <a:off x="1193800" y="6376988"/>
          <a:ext cx="4806950" cy="409575"/>
        </p:xfrm>
        <a:graphic>
          <a:graphicData uri="http://schemas.openxmlformats.org/presentationml/2006/ole">
            <p:oleObj spid="_x0000_s81972" name="Equation" r:id="rId7" imgW="2679700" imgH="228600" progId="">
              <p:embed/>
            </p:oleObj>
          </a:graphicData>
        </a:graphic>
      </p:graphicFrame>
      <p:sp>
        <p:nvSpPr>
          <p:cNvPr id="15371" name="Rectangle 20"/>
          <p:cNvSpPr>
            <a:spLocks noChangeArrowheads="1"/>
          </p:cNvSpPr>
          <p:nvPr/>
        </p:nvSpPr>
        <p:spPr bwMode="auto">
          <a:xfrm>
            <a:off x="6011863" y="5516563"/>
            <a:ext cx="313213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66700" indent="-2667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40000"/>
            </a:pPr>
            <a:r>
              <a:rPr lang="en-US" altLang="zh-TW" sz="180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※According to Thm. 3.2, the determinant of a triangular matrix is the product of the entries on the main diagonal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857250"/>
            <a:ext cx="7924800" cy="533400"/>
          </a:xfrm>
        </p:spPr>
        <p:txBody>
          <a:bodyPr/>
          <a:lstStyle/>
          <a:p>
            <a:pPr eaLnBrk="1" hangingPunct="1"/>
            <a:r>
              <a:rPr lang="en-US" altLang="zh-TW" smtClean="0"/>
              <a:t>Eigenvalues and eigenvectors of linear transformations:</a:t>
            </a:r>
          </a:p>
        </p:txBody>
      </p:sp>
      <p:graphicFrame>
        <p:nvGraphicFramePr>
          <p:cNvPr id="16386" name="Object 12"/>
          <p:cNvGraphicFramePr>
            <a:graphicFrameLocks noChangeAspect="1"/>
          </p:cNvGraphicFramePr>
          <p:nvPr/>
        </p:nvGraphicFramePr>
        <p:xfrm>
          <a:off x="928688" y="1474788"/>
          <a:ext cx="7378700" cy="2239962"/>
        </p:xfrm>
        <a:graphic>
          <a:graphicData uri="http://schemas.openxmlformats.org/presentationml/2006/ole">
            <p:oleObj spid="_x0000_s16819" name="Equation" r:id="rId3" imgW="3810000" imgH="1117600" progId="">
              <p:embed/>
            </p:oleObj>
          </a:graphicData>
        </a:graphic>
      </p:graphicFrame>
      <p:sp>
        <p:nvSpPr>
          <p:cNvPr id="10" name="文字方塊 11"/>
          <p:cNvSpPr txBox="1">
            <a:spLocks noChangeArrowheads="1"/>
          </p:cNvSpPr>
          <p:nvPr/>
        </p:nvSpPr>
        <p:spPr bwMode="auto">
          <a:xfrm>
            <a:off x="500063" y="3789363"/>
            <a:ext cx="8501062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>
              <a:spcBef>
                <a:spcPts val="600"/>
              </a:spcBef>
              <a:defRPr/>
            </a:pPr>
            <a:r>
              <a:rPr lang="en-US" altLang="zh-TW" sz="20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※ The definition of linear transformation functions should be introduced in Ch 6</a:t>
            </a:r>
          </a:p>
          <a:p>
            <a:pPr marL="273050" indent="-273050">
              <a:spcBef>
                <a:spcPts val="600"/>
              </a:spcBef>
              <a:defRPr/>
            </a:pPr>
            <a:r>
              <a:rPr lang="en-US" altLang="zh-TW" sz="20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※ </a:t>
            </a:r>
            <a:r>
              <a:rPr lang="en-US" altLang="zh-TW" sz="2000" dirty="0" smtClean="0">
                <a:solidFill>
                  <a:srgbClr val="0000FF"/>
                </a:solidFill>
                <a:latin typeface="+mn-lt"/>
                <a:ea typeface="新細明體" pitchFamily="18" charset="-120"/>
              </a:rPr>
              <a:t>Here </a:t>
            </a:r>
            <a:r>
              <a:rPr lang="en-US" altLang="zh-TW" sz="20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I </a:t>
            </a:r>
            <a:r>
              <a:rPr lang="en-US" altLang="zh-TW" sz="2000" dirty="0" smtClean="0">
                <a:solidFill>
                  <a:srgbClr val="0000FF"/>
                </a:solidFill>
                <a:latin typeface="+mn-lt"/>
                <a:ea typeface="新細明體" pitchFamily="18" charset="-120"/>
              </a:rPr>
              <a:t>briefly </a:t>
            </a:r>
            <a:r>
              <a:rPr lang="en-US" altLang="zh-TW" sz="20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introduce the linear transformation and its some basic properties</a:t>
            </a:r>
          </a:p>
          <a:p>
            <a:pPr marL="273050" indent="-273050">
              <a:spcBef>
                <a:spcPts val="600"/>
              </a:spcBef>
              <a:defRPr/>
            </a:pPr>
            <a:r>
              <a:rPr lang="en-US" altLang="zh-TW" sz="20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※ The </a:t>
            </a:r>
            <a:r>
              <a:rPr lang="en-US" altLang="zh-TW" sz="2000" dirty="0" smtClean="0">
                <a:solidFill>
                  <a:srgbClr val="0000FF"/>
                </a:solidFill>
                <a:latin typeface="+mn-lt"/>
                <a:ea typeface="新細明體" pitchFamily="18" charset="-120"/>
              </a:rPr>
              <a:t>typical </a:t>
            </a:r>
            <a:r>
              <a:rPr lang="en-US" altLang="zh-TW" sz="20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example of a linear transformation function is that each component of the resulting vector is the linear combination of the components in the </a:t>
            </a:r>
            <a:r>
              <a:rPr lang="en-US" altLang="zh-TW" sz="2000" dirty="0" smtClean="0">
                <a:solidFill>
                  <a:srgbClr val="0000FF"/>
                </a:solidFill>
                <a:latin typeface="+mn-lt"/>
                <a:ea typeface="新細明體" pitchFamily="18" charset="-120"/>
              </a:rPr>
              <a:t>input </a:t>
            </a:r>
            <a:r>
              <a:rPr lang="en-US" altLang="zh-TW" sz="20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vector </a:t>
            </a:r>
            <a:r>
              <a:rPr lang="en-US" altLang="zh-TW" sz="2000" b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x</a:t>
            </a:r>
            <a:endParaRPr lang="zh-TW" altLang="en-US" sz="2000" b="1" i="1" baseline="30000" dirty="0">
              <a:solidFill>
                <a:srgbClr val="0000FF"/>
              </a:solidFill>
              <a:latin typeface="+mn-lt"/>
              <a:ea typeface="新細明體" pitchFamily="18" charset="-12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95288" y="5740400"/>
            <a:ext cx="817721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96850" indent="-1968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  <a:defRPr/>
            </a:pPr>
            <a:r>
              <a:rPr lang="en-US" altLang="zh-TW" kern="0" dirty="0">
                <a:solidFill>
                  <a:schemeClr val="hlink"/>
                </a:solidFill>
                <a:latin typeface="+mn-lt"/>
                <a:ea typeface="+mn-ea"/>
              </a:rPr>
              <a:t>An example for a linear transformation </a:t>
            </a:r>
            <a:r>
              <a:rPr lang="en-US" altLang="zh-TW" i="1" kern="0" dirty="0">
                <a:solidFill>
                  <a:schemeClr val="hlink"/>
                </a:solidFill>
                <a:latin typeface="+mn-lt"/>
                <a:ea typeface="+mn-ea"/>
              </a:rPr>
              <a:t>T</a:t>
            </a:r>
            <a:r>
              <a:rPr lang="en-US" altLang="zh-TW" kern="0" dirty="0">
                <a:solidFill>
                  <a:schemeClr val="hlink"/>
                </a:solidFill>
                <a:latin typeface="+mn-lt"/>
                <a:ea typeface="+mn-ea"/>
              </a:rPr>
              <a:t>: </a:t>
            </a:r>
            <a:r>
              <a:rPr lang="en-US" altLang="zh-TW" i="1" kern="0" dirty="0">
                <a:solidFill>
                  <a:schemeClr val="hlink"/>
                </a:solidFill>
                <a:latin typeface="+mn-lt"/>
                <a:ea typeface="+mn-ea"/>
              </a:rPr>
              <a:t>R</a:t>
            </a:r>
            <a:r>
              <a:rPr lang="en-US" altLang="zh-TW" kern="0" baseline="40000" dirty="0">
                <a:solidFill>
                  <a:schemeClr val="hlink"/>
                </a:solidFill>
                <a:latin typeface="+mn-lt"/>
                <a:ea typeface="+mn-ea"/>
              </a:rPr>
              <a:t>3</a:t>
            </a:r>
            <a:r>
              <a:rPr lang="zh-TW" altLang="zh-TW" kern="0" dirty="0">
                <a:solidFill>
                  <a:schemeClr val="hlink"/>
                </a:solidFill>
                <a:latin typeface="+mn-lt"/>
                <a:ea typeface="+mn-ea"/>
              </a:rPr>
              <a:t>→</a:t>
            </a:r>
            <a:r>
              <a:rPr lang="en-US" altLang="zh-TW" i="1" kern="0" dirty="0">
                <a:solidFill>
                  <a:schemeClr val="hlink"/>
                </a:solidFill>
                <a:latin typeface="+mn-lt"/>
                <a:ea typeface="+mn-ea"/>
              </a:rPr>
              <a:t>R</a:t>
            </a:r>
            <a:r>
              <a:rPr lang="en-US" altLang="zh-TW" kern="0" baseline="40000" dirty="0">
                <a:solidFill>
                  <a:schemeClr val="hlink"/>
                </a:solidFill>
                <a:latin typeface="+mn-lt"/>
                <a:ea typeface="+mn-ea"/>
              </a:rPr>
              <a:t>3</a:t>
            </a:r>
            <a:endParaRPr lang="en-US" altLang="zh-TW" b="1" i="1" kern="0" baseline="40000" dirty="0">
              <a:solidFill>
                <a:schemeClr val="hlink"/>
              </a:solidFill>
              <a:latin typeface="+mn-lt"/>
              <a:ea typeface="+mn-ea"/>
            </a:endParaRPr>
          </a:p>
        </p:txBody>
      </p:sp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2286000" y="6186488"/>
          <a:ext cx="4156075" cy="411162"/>
        </p:xfrm>
        <a:graphic>
          <a:graphicData uri="http://schemas.openxmlformats.org/presentationml/2006/ole">
            <p:oleObj spid="_x0000_s16820" name="Equation" r:id="rId4" imgW="2311400" imgH="2286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785813"/>
            <a:ext cx="8605837" cy="533400"/>
          </a:xfrm>
        </p:spPr>
        <p:txBody>
          <a:bodyPr/>
          <a:lstStyle/>
          <a:p>
            <a:pPr eaLnBrk="1" hangingPunct="1"/>
            <a:r>
              <a:rPr lang="en-US" altLang="zh-TW" smtClean="0"/>
              <a:t>Theorem: Standard matrix for a linear transformation</a:t>
            </a:r>
          </a:p>
        </p:txBody>
      </p:sp>
      <p:graphicFrame>
        <p:nvGraphicFramePr>
          <p:cNvPr id="17410" name="Object 4"/>
          <p:cNvGraphicFramePr>
            <a:graphicFrameLocks noChangeAspect="1"/>
          </p:cNvGraphicFramePr>
          <p:nvPr/>
        </p:nvGraphicFramePr>
        <p:xfrm>
          <a:off x="901700" y="1214438"/>
          <a:ext cx="6502400" cy="401637"/>
        </p:xfrm>
        <a:graphic>
          <a:graphicData uri="http://schemas.openxmlformats.org/presentationml/2006/ole">
            <p:oleObj spid="_x0000_s74821" name="Equation" r:id="rId3" imgW="3251200" imgH="203200" progId="">
              <p:embed/>
            </p:oleObj>
          </a:graphicData>
        </a:graphic>
      </p:graphicFrame>
      <p:graphicFrame>
        <p:nvGraphicFramePr>
          <p:cNvPr id="17411" name="Object 5"/>
          <p:cNvGraphicFramePr>
            <a:graphicFrameLocks noChangeAspect="1"/>
          </p:cNvGraphicFramePr>
          <p:nvPr/>
        </p:nvGraphicFramePr>
        <p:xfrm>
          <a:off x="1319213" y="1643063"/>
          <a:ext cx="6140450" cy="1690687"/>
        </p:xfrm>
        <a:graphic>
          <a:graphicData uri="http://schemas.openxmlformats.org/presentationml/2006/ole">
            <p:oleObj spid="_x0000_s74822" name="Equation" r:id="rId4" imgW="3390900" imgH="939800" progId="">
              <p:embed/>
            </p:oleObj>
          </a:graphicData>
        </a:graphic>
      </p:graphicFrame>
      <p:graphicFrame>
        <p:nvGraphicFramePr>
          <p:cNvPr id="1741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661114726"/>
              </p:ext>
            </p:extLst>
          </p:nvPr>
        </p:nvGraphicFramePr>
        <p:xfrm>
          <a:off x="971600" y="3286125"/>
          <a:ext cx="7391400" cy="955675"/>
        </p:xfrm>
        <a:graphic>
          <a:graphicData uri="http://schemas.openxmlformats.org/presentationml/2006/ole">
            <p:oleObj spid="_x0000_s74823" name="Equation" r:id="rId5" imgW="3695400" imgH="482400" progId="">
              <p:embed/>
            </p:oleObj>
          </a:graphicData>
        </a:graphic>
      </p:graphicFrame>
      <p:graphicFrame>
        <p:nvGraphicFramePr>
          <p:cNvPr id="17413" name="Object 10"/>
          <p:cNvGraphicFramePr>
            <a:graphicFrameLocks noChangeAspect="1"/>
          </p:cNvGraphicFramePr>
          <p:nvPr/>
        </p:nvGraphicFramePr>
        <p:xfrm>
          <a:off x="1058863" y="5949950"/>
          <a:ext cx="6858000" cy="908050"/>
        </p:xfrm>
        <a:graphic>
          <a:graphicData uri="http://schemas.openxmlformats.org/presentationml/2006/ole">
            <p:oleObj spid="_x0000_s74824" name="Equation" r:id="rId6" imgW="3429000" imgH="457200" progId="">
              <p:embed/>
            </p:oleObj>
          </a:graphicData>
        </a:graphic>
      </p:graphicFrame>
      <p:graphicFrame>
        <p:nvGraphicFramePr>
          <p:cNvPr id="17414" name="Object 11"/>
          <p:cNvGraphicFramePr>
            <a:graphicFrameLocks noChangeAspect="1"/>
          </p:cNvGraphicFramePr>
          <p:nvPr/>
        </p:nvGraphicFramePr>
        <p:xfrm>
          <a:off x="1471613" y="4214813"/>
          <a:ext cx="5697537" cy="1689100"/>
        </p:xfrm>
        <a:graphic>
          <a:graphicData uri="http://schemas.openxmlformats.org/presentationml/2006/ole">
            <p:oleObj spid="_x0000_s74825" name="Equation" r:id="rId7" imgW="3149600" imgH="9398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1 </a:t>
            </a:r>
            <a:r>
              <a:rPr lang="en-US" altLang="zh-TW" dirty="0" err="1" smtClean="0"/>
              <a:t>Eigenvalues</a:t>
            </a:r>
            <a:r>
              <a:rPr lang="en-US" altLang="zh-TW" dirty="0" smtClean="0"/>
              <a:t> and Eigenvectors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5288" y="785813"/>
            <a:ext cx="8208962" cy="584200"/>
          </a:xfrm>
          <a:noFill/>
        </p:spPr>
        <p:txBody>
          <a:bodyPr/>
          <a:lstStyle/>
          <a:p>
            <a:pPr eaLnBrk="1" hangingPunct="1"/>
            <a:r>
              <a:rPr lang="en-US" altLang="zh-TW" dirty="0" err="1" smtClean="0"/>
              <a:t>Eigenvalue</a:t>
            </a:r>
            <a:r>
              <a:rPr lang="en-US" altLang="zh-TW" dirty="0" smtClean="0"/>
              <a:t> problem </a:t>
            </a:r>
            <a:r>
              <a:rPr lang="zh-TW" altLang="en-US" dirty="0" smtClean="0"/>
              <a:t> </a:t>
            </a:r>
            <a:r>
              <a:rPr lang="en-US" altLang="zh-TW" dirty="0" smtClean="0"/>
              <a:t>(one of the most important problems in the linear algebra):</a:t>
            </a:r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533400" y="1495425"/>
            <a:ext cx="81422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71500" lvl="1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None/>
            </a:pP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If 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</a:rPr>
              <a:t>A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 is an </a:t>
            </a:r>
            <a:r>
              <a:rPr lang="en-US" altLang="zh-TW" i="1" dirty="0" err="1">
                <a:latin typeface="Times New Roman" pitchFamily="18" charset="0"/>
                <a:ea typeface="標楷體" pitchFamily="65" charset="-120"/>
              </a:rPr>
              <a:t>n</a:t>
            </a:r>
            <a:r>
              <a:rPr lang="en-US" altLang="zh-TW" dirty="0" err="1">
                <a:latin typeface="Times New Roman" pitchFamily="18" charset="0"/>
                <a:ea typeface="標楷體" pitchFamily="65" charset="-120"/>
                <a:sym typeface="Symbol" pitchFamily="18" charset="2"/>
              </a:rPr>
              <a:t></a:t>
            </a:r>
            <a:r>
              <a:rPr lang="en-US" altLang="zh-TW" i="1" dirty="0" err="1">
                <a:latin typeface="Times New Roman" pitchFamily="18" charset="0"/>
                <a:ea typeface="標楷體" pitchFamily="65" charset="-120"/>
              </a:rPr>
              <a:t>n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 matrix, do there exist nonzero vectors </a:t>
            </a:r>
            <a:r>
              <a:rPr lang="en-US" altLang="zh-TW" b="1" dirty="0">
                <a:latin typeface="Times New Roman" pitchFamily="18" charset="0"/>
                <a:ea typeface="標楷體" pitchFamily="65" charset="-120"/>
              </a:rPr>
              <a:t>x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 in 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</a:rPr>
              <a:t>R</a:t>
            </a:r>
            <a:r>
              <a:rPr lang="en-US" altLang="zh-TW" i="1" baseline="50000" dirty="0">
                <a:latin typeface="Times New Roman" pitchFamily="18" charset="0"/>
                <a:ea typeface="標楷體" pitchFamily="65" charset="-120"/>
              </a:rPr>
              <a:t>n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 such that 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</a:rPr>
              <a:t>A</a:t>
            </a:r>
            <a:r>
              <a:rPr lang="en-US" altLang="zh-TW" b="1" dirty="0">
                <a:latin typeface="Times New Roman" pitchFamily="18" charset="0"/>
                <a:ea typeface="標楷體" pitchFamily="65" charset="-120"/>
              </a:rPr>
              <a:t>x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 is a scalar multiple of </a:t>
            </a:r>
            <a:r>
              <a:rPr lang="en-US" altLang="zh-TW" b="1" dirty="0" smtClean="0">
                <a:latin typeface="Times New Roman" pitchFamily="18" charset="0"/>
                <a:ea typeface="標楷體" pitchFamily="65" charset="-120"/>
              </a:rPr>
              <a:t>x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</a:rPr>
              <a:t>?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</a:rPr>
              <a:t> </a:t>
            </a:r>
            <a:endParaRPr lang="zh-TW" altLang="en-US" dirty="0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030" name="Rectangle 12"/>
          <p:cNvSpPr>
            <a:spLocks noChangeArrowheads="1"/>
          </p:cNvSpPr>
          <p:nvPr/>
        </p:nvSpPr>
        <p:spPr bwMode="auto">
          <a:xfrm>
            <a:off x="395288" y="3352800"/>
            <a:ext cx="67024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</a:pPr>
            <a:r>
              <a:rPr lang="en-US" altLang="zh-TW" dirty="0" err="1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Eigenvalue</a:t>
            </a:r>
            <a:r>
              <a:rPr lang="en-US" altLang="zh-TW" dirty="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 </a:t>
            </a:r>
            <a:r>
              <a:rPr lang="en-US" altLang="zh-TW" dirty="0" smtClean="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 and Eigenvector:</a:t>
            </a:r>
            <a:endParaRPr lang="en-US" altLang="zh-TW" dirty="0">
              <a:solidFill>
                <a:schemeClr val="hlink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031" name="Rectangle 13"/>
          <p:cNvSpPr>
            <a:spLocks noChangeArrowheads="1"/>
          </p:cNvSpPr>
          <p:nvPr/>
        </p:nvSpPr>
        <p:spPr bwMode="auto">
          <a:xfrm>
            <a:off x="533400" y="3786188"/>
            <a:ext cx="45434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71500" lvl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None/>
            </a:pPr>
            <a:r>
              <a:rPr lang="en-US" altLang="zh-TW" i="1" dirty="0">
                <a:latin typeface="Times New Roman" pitchFamily="18" charset="0"/>
                <a:ea typeface="標楷體" pitchFamily="65" charset="-120"/>
              </a:rPr>
              <a:t>A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: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</a:rPr>
              <a:t>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an </a:t>
            </a:r>
            <a:r>
              <a:rPr lang="en-US" altLang="zh-TW" i="1" dirty="0" err="1">
                <a:latin typeface="Times New Roman" pitchFamily="18" charset="0"/>
                <a:ea typeface="標楷體" pitchFamily="65" charset="-120"/>
              </a:rPr>
              <a:t>n</a:t>
            </a:r>
            <a:r>
              <a:rPr lang="en-US" altLang="zh-TW" dirty="0" err="1">
                <a:latin typeface="Times New Roman" pitchFamily="18" charset="0"/>
                <a:ea typeface="標楷體" pitchFamily="65" charset="-120"/>
                <a:sym typeface="Symbol" pitchFamily="18" charset="2"/>
              </a:rPr>
              <a:t></a:t>
            </a:r>
            <a:r>
              <a:rPr lang="en-US" altLang="zh-TW" i="1" dirty="0" err="1">
                <a:latin typeface="Times New Roman" pitchFamily="18" charset="0"/>
                <a:ea typeface="標楷體" pitchFamily="65" charset="-120"/>
              </a:rPr>
              <a:t>n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</a:rPr>
              <a:t>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matrix</a:t>
            </a:r>
          </a:p>
          <a:p>
            <a:pPr marL="571500" lvl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None/>
            </a:pPr>
            <a:r>
              <a:rPr lang="en-US" altLang="zh-TW" i="1" dirty="0">
                <a:latin typeface="Times New Roman" pitchFamily="18" charset="0"/>
                <a:ea typeface="標楷體" pitchFamily="65" charset="-120"/>
                <a:sym typeface="Symbol" pitchFamily="18" charset="2"/>
              </a:rPr>
              <a:t>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: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sym typeface="Symbol" pitchFamily="18" charset="2"/>
              </a:rPr>
              <a:t>a scalar (could be </a:t>
            </a:r>
            <a:r>
              <a:rPr lang="en-US" altLang="zh-TW" b="1" dirty="0">
                <a:latin typeface="Times New Roman" pitchFamily="18" charset="0"/>
                <a:ea typeface="標楷體" pitchFamily="65" charset="-120"/>
                <a:sym typeface="Symbol" pitchFamily="18" charset="2"/>
              </a:rPr>
              <a:t>zero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sym typeface="Symbol" pitchFamily="18" charset="2"/>
              </a:rPr>
              <a:t>)</a:t>
            </a:r>
            <a:endParaRPr lang="en-US" altLang="zh-TW" dirty="0">
              <a:latin typeface="Times New Roman" pitchFamily="18" charset="0"/>
              <a:ea typeface="標楷體" pitchFamily="65" charset="-120"/>
            </a:endParaRPr>
          </a:p>
          <a:p>
            <a:pPr marL="571500" lvl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None/>
            </a:pPr>
            <a:r>
              <a:rPr lang="en-US" altLang="zh-TW" b="1" dirty="0">
                <a:latin typeface="Times New Roman" pitchFamily="18" charset="0"/>
                <a:ea typeface="標楷體" pitchFamily="65" charset="-120"/>
              </a:rPr>
              <a:t>x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: a </a:t>
            </a:r>
            <a:r>
              <a:rPr lang="en-US" altLang="zh-TW" b="1" dirty="0">
                <a:latin typeface="Times New Roman" pitchFamily="18" charset="0"/>
                <a:ea typeface="標楷體" pitchFamily="65" charset="-120"/>
              </a:rPr>
              <a:t>nonzero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 vector in 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</a:rPr>
              <a:t>R</a:t>
            </a:r>
            <a:r>
              <a:rPr lang="en-US" altLang="zh-TW" i="1" baseline="50000" dirty="0">
                <a:latin typeface="Times New Roman" pitchFamily="18" charset="0"/>
                <a:ea typeface="標楷體" pitchFamily="65" charset="-120"/>
              </a:rPr>
              <a:t>n</a:t>
            </a:r>
            <a:endParaRPr lang="en-US" altLang="zh-TW" b="1" baseline="50000" dirty="0">
              <a:latin typeface="Times New Roman" pitchFamily="18" charset="0"/>
              <a:ea typeface="標楷體" pitchFamily="65" charset="-120"/>
            </a:endParaRPr>
          </a:p>
        </p:txBody>
      </p:sp>
      <p:graphicFrame>
        <p:nvGraphicFramePr>
          <p:cNvPr id="1026" name="Object 14"/>
          <p:cNvGraphicFramePr>
            <a:graphicFrameLocks noChangeAspect="1"/>
          </p:cNvGraphicFramePr>
          <p:nvPr/>
        </p:nvGraphicFramePr>
        <p:xfrm>
          <a:off x="1458913" y="5632450"/>
          <a:ext cx="1112837" cy="361950"/>
        </p:xfrm>
        <a:graphic>
          <a:graphicData uri="http://schemas.openxmlformats.org/presentationml/2006/ole">
            <p:oleObj spid="_x0000_s1386" name="Equation" r:id="rId3" imgW="545626" imgH="177646" progId="">
              <p:embed/>
            </p:oleObj>
          </a:graphicData>
        </a:graphic>
      </p:graphicFrame>
      <p:grpSp>
        <p:nvGrpSpPr>
          <p:cNvPr id="1032" name="Group 20"/>
          <p:cNvGrpSpPr>
            <a:grpSpLocks/>
          </p:cNvGrpSpPr>
          <p:nvPr/>
        </p:nvGrpSpPr>
        <p:grpSpPr bwMode="auto">
          <a:xfrm>
            <a:off x="2065338" y="5072063"/>
            <a:ext cx="1325562" cy="561975"/>
            <a:chOff x="3552" y="2622"/>
            <a:chExt cx="835" cy="354"/>
          </a:xfrm>
        </p:grpSpPr>
        <p:sp>
          <p:nvSpPr>
            <p:cNvPr id="1041" name="Text Box 15"/>
            <p:cNvSpPr txBox="1">
              <a:spLocks noChangeArrowheads="1"/>
            </p:cNvSpPr>
            <p:nvPr/>
          </p:nvSpPr>
          <p:spPr bwMode="auto">
            <a:xfrm>
              <a:off x="3552" y="2622"/>
              <a:ext cx="83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FF"/>
                  </a:solidFill>
                  <a:latin typeface="Times New Roman" pitchFamily="18" charset="0"/>
                  <a:ea typeface="標楷體" pitchFamily="65" charset="-120"/>
                </a:rPr>
                <a:t>Eigenvalue</a:t>
              </a:r>
            </a:p>
          </p:txBody>
        </p:sp>
        <p:sp>
          <p:nvSpPr>
            <p:cNvPr id="1042" name="Line 17"/>
            <p:cNvSpPr>
              <a:spLocks noChangeShapeType="1"/>
            </p:cNvSpPr>
            <p:nvPr/>
          </p:nvSpPr>
          <p:spPr bwMode="auto">
            <a:xfrm>
              <a:off x="3696" y="2832"/>
              <a:ext cx="0" cy="14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</p:grpSp>
      <p:grpSp>
        <p:nvGrpSpPr>
          <p:cNvPr id="1033" name="Group 21"/>
          <p:cNvGrpSpPr>
            <a:grpSpLocks/>
          </p:cNvGrpSpPr>
          <p:nvPr/>
        </p:nvGrpSpPr>
        <p:grpSpPr bwMode="auto">
          <a:xfrm>
            <a:off x="1519238" y="6032500"/>
            <a:ext cx="1409700" cy="596900"/>
            <a:chOff x="3216" y="3216"/>
            <a:chExt cx="888" cy="376"/>
          </a:xfrm>
        </p:grpSpPr>
        <p:sp>
          <p:nvSpPr>
            <p:cNvPr id="1038" name="Text Box 16"/>
            <p:cNvSpPr txBox="1">
              <a:spLocks noChangeArrowheads="1"/>
            </p:cNvSpPr>
            <p:nvPr/>
          </p:nvSpPr>
          <p:spPr bwMode="auto">
            <a:xfrm>
              <a:off x="3216" y="3342"/>
              <a:ext cx="88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FF"/>
                  </a:solidFill>
                  <a:latin typeface="Times New Roman" pitchFamily="18" charset="0"/>
                  <a:ea typeface="標楷體" pitchFamily="65" charset="-120"/>
                </a:rPr>
                <a:t>Eigenvector</a:t>
              </a:r>
            </a:p>
          </p:txBody>
        </p:sp>
        <p:sp>
          <p:nvSpPr>
            <p:cNvPr id="1039" name="Line 18"/>
            <p:cNvSpPr>
              <a:spLocks noChangeShapeType="1"/>
            </p:cNvSpPr>
            <p:nvPr/>
          </p:nvSpPr>
          <p:spPr bwMode="auto">
            <a:xfrm flipV="1">
              <a:off x="3408" y="3216"/>
              <a:ext cx="0" cy="144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miter lim="800000"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040" name="Line 19"/>
            <p:cNvSpPr>
              <a:spLocks noChangeShapeType="1"/>
            </p:cNvSpPr>
            <p:nvPr/>
          </p:nvSpPr>
          <p:spPr bwMode="auto">
            <a:xfrm flipV="1">
              <a:off x="3792" y="3216"/>
              <a:ext cx="0" cy="144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miter lim="800000"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</p:grpSp>
      <p:sp>
        <p:nvSpPr>
          <p:cNvPr id="1037" name="Rectangle 27"/>
          <p:cNvSpPr>
            <a:spLocks noChangeArrowheads="1"/>
          </p:cNvSpPr>
          <p:nvPr/>
        </p:nvSpPr>
        <p:spPr bwMode="auto">
          <a:xfrm>
            <a:off x="5332413" y="4130675"/>
            <a:ext cx="3200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40000"/>
            </a:pPr>
            <a:r>
              <a:rPr lang="en-US" altLang="zh-TW" sz="2000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※ </a:t>
            </a:r>
            <a:r>
              <a:rPr lang="en-US" altLang="zh-TW" sz="2000" dirty="0" smtClean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Geometric </a:t>
            </a:r>
            <a:r>
              <a:rPr lang="en-US" altLang="zh-TW" sz="2000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Interpretation</a:t>
            </a:r>
          </a:p>
        </p:txBody>
      </p:sp>
      <p:sp>
        <p:nvSpPr>
          <p:cNvPr id="19" name="文字方塊 11"/>
          <p:cNvSpPr txBox="1">
            <a:spLocks noChangeArrowheads="1"/>
          </p:cNvSpPr>
          <p:nvPr/>
        </p:nvSpPr>
        <p:spPr bwMode="auto">
          <a:xfrm>
            <a:off x="785813" y="2500313"/>
            <a:ext cx="75723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000" kern="0" dirty="0" smtClean="0">
                <a:solidFill>
                  <a:srgbClr val="0000FF"/>
                </a:solidFill>
                <a:latin typeface="+mn-lt"/>
                <a:ea typeface="新細明體" pitchFamily="18" charset="-120"/>
              </a:rPr>
              <a:t>(</a:t>
            </a:r>
            <a:endParaRPr kumimoji="0" lang="zh-TW" altLang="en-US" sz="2000" kern="0" dirty="0">
              <a:solidFill>
                <a:srgbClr val="0000FF"/>
              </a:solidFill>
              <a:latin typeface="+mn-lt"/>
              <a:ea typeface="新細明體" pitchFamily="18" charset="-120"/>
            </a:endParaRPr>
          </a:p>
        </p:txBody>
      </p:sp>
      <p:graphicFrame>
        <p:nvGraphicFramePr>
          <p:cNvPr id="3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93777174"/>
              </p:ext>
            </p:extLst>
          </p:nvPr>
        </p:nvGraphicFramePr>
        <p:xfrm>
          <a:off x="5917781" y="4573740"/>
          <a:ext cx="2110603" cy="2167628"/>
        </p:xfrm>
        <a:graphic>
          <a:graphicData uri="http://schemas.openxmlformats.org/presentationml/2006/ole">
            <p:oleObj spid="_x0000_s1387" name="Visio" r:id="rId4" imgW="2483062" imgH="255015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857250"/>
            <a:ext cx="7105650" cy="571500"/>
          </a:xfrm>
        </p:spPr>
        <p:txBody>
          <a:bodyPr/>
          <a:lstStyle/>
          <a:p>
            <a:pPr eaLnBrk="1" hangingPunct="1"/>
            <a:r>
              <a:rPr lang="en-US" altLang="zh-TW" smtClean="0"/>
              <a:t>Consider the same linear transformation </a:t>
            </a:r>
            <a:r>
              <a:rPr lang="en-US" altLang="zh-TW" i="1" smtClean="0"/>
              <a:t>T</a:t>
            </a:r>
            <a:r>
              <a:rPr lang="en-US" altLang="zh-TW" smtClean="0"/>
              <a:t>(</a:t>
            </a:r>
            <a:r>
              <a:rPr lang="en-US" altLang="zh-TW" i="1" smtClean="0"/>
              <a:t>x</a:t>
            </a:r>
            <a:r>
              <a:rPr lang="en-US" altLang="zh-TW" baseline="-25000" smtClean="0"/>
              <a:t>1</a:t>
            </a:r>
            <a:r>
              <a:rPr lang="en-US" altLang="zh-TW" smtClean="0"/>
              <a:t>, </a:t>
            </a:r>
            <a:r>
              <a:rPr lang="en-US" altLang="zh-TW" i="1" smtClean="0"/>
              <a:t>x</a:t>
            </a:r>
            <a:r>
              <a:rPr lang="en-US" altLang="zh-TW" baseline="-25000" smtClean="0"/>
              <a:t>2</a:t>
            </a:r>
            <a:r>
              <a:rPr lang="en-US" altLang="zh-TW" smtClean="0"/>
              <a:t>, </a:t>
            </a:r>
            <a:r>
              <a:rPr lang="en-US" altLang="zh-TW" i="1" smtClean="0"/>
              <a:t>x</a:t>
            </a:r>
            <a:r>
              <a:rPr lang="en-US" altLang="zh-TW" baseline="-25000" smtClean="0"/>
              <a:t>3</a:t>
            </a:r>
            <a:r>
              <a:rPr lang="en-US" altLang="zh-TW" smtClean="0"/>
              <a:t>) = (</a:t>
            </a:r>
            <a:r>
              <a:rPr lang="en-US" altLang="zh-TW" i="1" smtClean="0"/>
              <a:t>x</a:t>
            </a:r>
            <a:r>
              <a:rPr lang="en-US" altLang="zh-TW" baseline="-25000" smtClean="0"/>
              <a:t>1</a:t>
            </a:r>
            <a:r>
              <a:rPr lang="en-US" altLang="zh-TW" smtClean="0"/>
              <a:t> + 3</a:t>
            </a:r>
            <a:r>
              <a:rPr lang="en-US" altLang="zh-TW" i="1" smtClean="0"/>
              <a:t>x</a:t>
            </a:r>
            <a:r>
              <a:rPr lang="en-US" altLang="zh-TW" baseline="-25000" smtClean="0"/>
              <a:t>2</a:t>
            </a:r>
            <a:r>
              <a:rPr lang="en-US" altLang="zh-TW" smtClean="0"/>
              <a:t>, 3</a:t>
            </a:r>
            <a:r>
              <a:rPr lang="en-US" altLang="zh-TW" i="1" smtClean="0"/>
              <a:t>x</a:t>
            </a:r>
            <a:r>
              <a:rPr lang="en-US" altLang="zh-TW" baseline="-25000" smtClean="0"/>
              <a:t>1</a:t>
            </a:r>
            <a:r>
              <a:rPr lang="en-US" altLang="zh-TW" smtClean="0"/>
              <a:t> + </a:t>
            </a:r>
            <a:r>
              <a:rPr lang="en-US" altLang="zh-TW" i="1" smtClean="0"/>
              <a:t>x</a:t>
            </a:r>
            <a:r>
              <a:rPr lang="en-US" altLang="zh-TW" baseline="-25000" smtClean="0"/>
              <a:t>2</a:t>
            </a:r>
            <a:r>
              <a:rPr lang="en-US" altLang="zh-TW" smtClean="0"/>
              <a:t>, –2</a:t>
            </a:r>
            <a:r>
              <a:rPr lang="en-US" altLang="zh-TW" i="1" smtClean="0"/>
              <a:t>x</a:t>
            </a:r>
            <a:r>
              <a:rPr lang="en-US" altLang="zh-TW" baseline="-25000" smtClean="0"/>
              <a:t>3</a:t>
            </a:r>
            <a:r>
              <a:rPr lang="en-US" altLang="zh-TW" smtClean="0"/>
              <a:t>)</a:t>
            </a:r>
            <a:endParaRPr lang="en-US" altLang="zh-TW" b="1" i="1" smtClean="0"/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542925" y="1714500"/>
          <a:ext cx="7688263" cy="1276350"/>
        </p:xfrm>
        <a:graphic>
          <a:graphicData uri="http://schemas.openxmlformats.org/presentationml/2006/ole">
            <p:oleObj spid="_x0000_s18863" name="Equation" r:id="rId3" imgW="4279900" imgH="711200" progId="">
              <p:embed/>
            </p:oleObj>
          </a:graphicData>
        </a:graphic>
      </p:graphicFrame>
      <p:graphicFrame>
        <p:nvGraphicFramePr>
          <p:cNvPr id="18435" name="Object 5"/>
          <p:cNvGraphicFramePr>
            <a:graphicFrameLocks noChangeAspect="1"/>
          </p:cNvGraphicFramePr>
          <p:nvPr/>
        </p:nvGraphicFramePr>
        <p:xfrm>
          <a:off x="1076325" y="3935413"/>
          <a:ext cx="6710363" cy="1422400"/>
        </p:xfrm>
        <a:graphic>
          <a:graphicData uri="http://schemas.openxmlformats.org/presentationml/2006/ole">
            <p:oleObj spid="_x0000_s18864" name="Equation" r:id="rId4" imgW="3352800" imgH="711200" progId="">
              <p:embed/>
            </p:oleObj>
          </a:graphicData>
        </a:graphic>
      </p:graphicFrame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28625" y="3071813"/>
            <a:ext cx="817721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96850" indent="-1968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  <a:defRPr/>
            </a:pPr>
            <a:r>
              <a:rPr lang="en-US" altLang="zh-TW" kern="0" dirty="0">
                <a:solidFill>
                  <a:schemeClr val="hlink"/>
                </a:solidFill>
                <a:latin typeface="+mn-lt"/>
                <a:ea typeface="+mn-ea"/>
              </a:rPr>
              <a:t>Thus, the above linear transformation </a:t>
            </a:r>
            <a:r>
              <a:rPr lang="en-US" altLang="zh-TW" i="1" kern="0" dirty="0">
                <a:solidFill>
                  <a:schemeClr val="hlink"/>
                </a:solidFill>
                <a:latin typeface="+mn-lt"/>
                <a:ea typeface="+mn-ea"/>
              </a:rPr>
              <a:t>T </a:t>
            </a:r>
            <a:r>
              <a:rPr lang="en-US" altLang="zh-TW" kern="0" dirty="0">
                <a:solidFill>
                  <a:schemeClr val="hlink"/>
                </a:solidFill>
                <a:latin typeface="+mn-lt"/>
                <a:ea typeface="+mn-ea"/>
              </a:rPr>
              <a:t>is with the following corresponding </a:t>
            </a:r>
            <a:r>
              <a:rPr lang="en-US" altLang="zh-TW" kern="0" dirty="0" smtClean="0">
                <a:solidFill>
                  <a:schemeClr val="hlink"/>
                </a:solidFill>
                <a:latin typeface="+mn-lt"/>
                <a:ea typeface="+mn-ea"/>
              </a:rPr>
              <a:t>standard matrix </a:t>
            </a:r>
            <a:r>
              <a:rPr lang="en-US" altLang="zh-TW" i="1" kern="0" dirty="0">
                <a:solidFill>
                  <a:schemeClr val="hlink"/>
                </a:solidFill>
                <a:latin typeface="+mn-lt"/>
                <a:ea typeface="+mn-ea"/>
              </a:rPr>
              <a:t>A </a:t>
            </a:r>
            <a:r>
              <a:rPr lang="en-US" altLang="zh-TW" kern="0" dirty="0">
                <a:solidFill>
                  <a:schemeClr val="hlink"/>
                </a:solidFill>
                <a:latin typeface="+mn-lt"/>
                <a:ea typeface="+mn-ea"/>
              </a:rPr>
              <a:t>such that </a:t>
            </a:r>
            <a:r>
              <a:rPr lang="en-US" altLang="zh-TW" i="1" kern="0" dirty="0">
                <a:solidFill>
                  <a:schemeClr val="hlink"/>
                </a:solidFill>
                <a:latin typeface="+mn-lt"/>
                <a:ea typeface="+mn-ea"/>
              </a:rPr>
              <a:t>T</a:t>
            </a:r>
            <a:r>
              <a:rPr lang="en-US" altLang="zh-TW" kern="0" dirty="0">
                <a:solidFill>
                  <a:schemeClr val="hlink"/>
                </a:solidFill>
                <a:latin typeface="+mn-lt"/>
                <a:ea typeface="+mn-ea"/>
              </a:rPr>
              <a:t>(</a:t>
            </a:r>
            <a:r>
              <a:rPr lang="en-US" altLang="zh-TW" b="1" kern="0" dirty="0">
                <a:solidFill>
                  <a:schemeClr val="hlink"/>
                </a:solidFill>
                <a:latin typeface="+mn-lt"/>
                <a:ea typeface="+mn-ea"/>
              </a:rPr>
              <a:t>x</a:t>
            </a:r>
            <a:r>
              <a:rPr lang="en-US" altLang="zh-TW" kern="0" dirty="0">
                <a:solidFill>
                  <a:schemeClr val="hlink"/>
                </a:solidFill>
                <a:latin typeface="+mn-lt"/>
                <a:ea typeface="+mn-ea"/>
              </a:rPr>
              <a:t>) = </a:t>
            </a:r>
            <a:r>
              <a:rPr lang="en-US" altLang="zh-TW" i="1" kern="0" dirty="0">
                <a:solidFill>
                  <a:schemeClr val="hlink"/>
                </a:solidFill>
                <a:latin typeface="+mn-lt"/>
                <a:ea typeface="+mn-ea"/>
              </a:rPr>
              <a:t>A</a:t>
            </a:r>
            <a:r>
              <a:rPr lang="en-US" altLang="zh-TW" b="1" kern="0" dirty="0">
                <a:solidFill>
                  <a:schemeClr val="hlink"/>
                </a:solidFill>
                <a:latin typeface="+mn-lt"/>
                <a:ea typeface="+mn-ea"/>
              </a:rPr>
              <a:t>x</a:t>
            </a:r>
            <a:endParaRPr lang="en-US" altLang="zh-TW" b="1" i="1" kern="0" dirty="0">
              <a:solidFill>
                <a:schemeClr val="hlink"/>
              </a:solidFill>
              <a:latin typeface="+mn-lt"/>
              <a:ea typeface="+mn-ea"/>
            </a:endParaRPr>
          </a:p>
        </p:txBody>
      </p:sp>
      <p:sp>
        <p:nvSpPr>
          <p:cNvPr id="9" name="文字方塊 11"/>
          <p:cNvSpPr txBox="1">
            <a:spLocks noChangeArrowheads="1"/>
          </p:cNvSpPr>
          <p:nvPr/>
        </p:nvSpPr>
        <p:spPr bwMode="auto">
          <a:xfrm>
            <a:off x="571500" y="5500688"/>
            <a:ext cx="82867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>
              <a:spcBef>
                <a:spcPts val="600"/>
              </a:spcBef>
              <a:defRPr/>
            </a:pP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※ The statement on Slide 7.18 is valid because for any linear transformation </a:t>
            </a:r>
            <a:r>
              <a:rPr lang="en-US" altLang="zh-TW" sz="18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T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:</a:t>
            </a:r>
            <a:r>
              <a:rPr lang="zh-TW" altLang="en-US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 </a:t>
            </a:r>
            <a:r>
              <a:rPr lang="en-US" altLang="zh-TW" sz="18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V</a:t>
            </a:r>
            <a:r>
              <a:rPr lang="zh-TW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 →</a:t>
            </a:r>
            <a:r>
              <a:rPr lang="en-US" altLang="zh-TW" sz="18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V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, there is a corresponding square matrix such that </a:t>
            </a:r>
            <a:r>
              <a:rPr lang="en-US" altLang="zh-TW" sz="18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T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(</a:t>
            </a:r>
            <a:r>
              <a:rPr lang="en-US" altLang="zh-TW" sz="1800" b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x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) = </a:t>
            </a:r>
            <a:r>
              <a:rPr lang="en-US" altLang="zh-TW" sz="18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A</a:t>
            </a:r>
            <a:r>
              <a:rPr lang="en-US" altLang="zh-TW" sz="1800" b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x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標楷體" pitchFamily="65" charset="-120"/>
                <a:sym typeface="Symbol" pitchFamily="18" charset="2"/>
              </a:rPr>
              <a:t>.</a:t>
            </a:r>
            <a:r>
              <a:rPr lang="zh-TW" altLang="en-US" sz="1800" dirty="0">
                <a:solidFill>
                  <a:srgbClr val="0000FF"/>
                </a:solidFill>
                <a:latin typeface="+mn-lt"/>
                <a:ea typeface="標楷體" pitchFamily="65" charset="-120"/>
                <a:sym typeface="Symbol" pitchFamily="18" charset="2"/>
              </a:rPr>
              <a:t> 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標楷體" pitchFamily="65" charset="-120"/>
                <a:sym typeface="Symbol" pitchFamily="18" charset="2"/>
              </a:rPr>
              <a:t>Consequently, the </a:t>
            </a:r>
            <a:r>
              <a:rPr lang="en-US" altLang="zh-TW" sz="1800" dirty="0" err="1">
                <a:solidFill>
                  <a:srgbClr val="0000FF"/>
                </a:solidFill>
                <a:latin typeface="+mn-lt"/>
                <a:ea typeface="標楷體" pitchFamily="65" charset="-120"/>
                <a:sym typeface="Symbol" pitchFamily="18" charset="2"/>
              </a:rPr>
              <a:t>eignvalues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標楷體" pitchFamily="65" charset="-120"/>
                <a:sym typeface="Symbol" pitchFamily="18" charset="2"/>
              </a:rPr>
              <a:t> and eigenvectors of a linear transformation </a:t>
            </a:r>
            <a:r>
              <a:rPr lang="en-US" altLang="zh-TW" sz="1800" i="1" dirty="0">
                <a:solidFill>
                  <a:srgbClr val="0000FF"/>
                </a:solidFill>
                <a:latin typeface="+mn-lt"/>
                <a:ea typeface="標楷體" pitchFamily="65" charset="-120"/>
                <a:sym typeface="Symbol" pitchFamily="18" charset="2"/>
              </a:rPr>
              <a:t>T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標楷體" pitchFamily="65" charset="-120"/>
                <a:sym typeface="Symbol" pitchFamily="18" charset="2"/>
              </a:rPr>
              <a:t> are in essence the </a:t>
            </a:r>
            <a:r>
              <a:rPr lang="en-US" altLang="zh-TW" sz="1800" dirty="0" err="1">
                <a:solidFill>
                  <a:srgbClr val="0000FF"/>
                </a:solidFill>
                <a:latin typeface="+mn-lt"/>
                <a:ea typeface="標楷體" pitchFamily="65" charset="-120"/>
                <a:sym typeface="Symbol" pitchFamily="18" charset="2"/>
              </a:rPr>
              <a:t>eigenvalues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標楷體" pitchFamily="65" charset="-120"/>
                <a:sym typeface="Symbol" pitchFamily="18" charset="2"/>
              </a:rPr>
              <a:t> and eigenvectors of the corresponding square matrix </a:t>
            </a:r>
            <a:r>
              <a:rPr lang="en-US" altLang="zh-TW" sz="1800" i="1" dirty="0">
                <a:solidFill>
                  <a:srgbClr val="0000FF"/>
                </a:solidFill>
                <a:latin typeface="+mn-lt"/>
                <a:ea typeface="標楷體" pitchFamily="65" charset="-120"/>
                <a:sym typeface="Symbol" pitchFamily="18" charset="2"/>
              </a:rPr>
              <a:t>A</a:t>
            </a:r>
            <a:endParaRPr lang="zh-TW" altLang="en-US" sz="1800" i="1" baseline="30000" dirty="0">
              <a:solidFill>
                <a:srgbClr val="0000FF"/>
              </a:solidFill>
              <a:latin typeface="+mn-lt"/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5" name="Rectangle 2"/>
          <p:cNvSpPr>
            <a:spLocks noChangeArrowheads="1"/>
          </p:cNvSpPr>
          <p:nvPr/>
        </p:nvSpPr>
        <p:spPr bwMode="auto">
          <a:xfrm>
            <a:off x="395287" y="785813"/>
            <a:ext cx="83915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</a:pPr>
            <a:r>
              <a:rPr lang="en-US" altLang="zh-TW" dirty="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Ex 8: Finding eigenvalues and </a:t>
            </a:r>
            <a:r>
              <a:rPr lang="en-US" altLang="zh-TW" dirty="0" smtClean="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eigenvectors for standard matrices</a:t>
            </a:r>
            <a:endParaRPr lang="en-US" altLang="zh-TW" dirty="0">
              <a:solidFill>
                <a:schemeClr val="hlink"/>
              </a:solidFill>
              <a:latin typeface="Times New Roman" pitchFamily="18" charset="0"/>
              <a:ea typeface="標楷體" pitchFamily="65" charset="-120"/>
            </a:endParaRPr>
          </a:p>
        </p:txBody>
      </p:sp>
      <p:graphicFrame>
        <p:nvGraphicFramePr>
          <p:cNvPr id="2253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207933892"/>
              </p:ext>
            </p:extLst>
          </p:nvPr>
        </p:nvGraphicFramePr>
        <p:xfrm>
          <a:off x="1218580" y="1214438"/>
          <a:ext cx="6881812" cy="1828800"/>
        </p:xfrm>
        <a:graphic>
          <a:graphicData uri="http://schemas.openxmlformats.org/presentationml/2006/ole">
            <p:oleObj spid="_x0000_s76857" name="Equation" r:id="rId3" imgW="3441600" imgH="914400" progId="">
              <p:embed/>
            </p:oleObj>
          </a:graphicData>
        </a:graphic>
      </p:graphicFrame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395536" y="2857500"/>
            <a:ext cx="792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Sol:</a:t>
            </a:r>
          </a:p>
        </p:txBody>
      </p:sp>
      <p:graphicFrame>
        <p:nvGraphicFramePr>
          <p:cNvPr id="2253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55828027"/>
              </p:ext>
            </p:extLst>
          </p:nvPr>
        </p:nvGraphicFramePr>
        <p:xfrm>
          <a:off x="1144836" y="3259138"/>
          <a:ext cx="3721100" cy="1322387"/>
        </p:xfrm>
        <a:graphic>
          <a:graphicData uri="http://schemas.openxmlformats.org/presentationml/2006/ole">
            <p:oleObj spid="_x0000_s76858" name="方程式" r:id="rId4" imgW="3721100" imgH="1320800" progId="Equation.3">
              <p:embed/>
            </p:oleObj>
          </a:graphicData>
        </a:graphic>
      </p:graphicFrame>
      <p:graphicFrame>
        <p:nvGraphicFramePr>
          <p:cNvPr id="2253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804951810"/>
              </p:ext>
            </p:extLst>
          </p:nvPr>
        </p:nvGraphicFramePr>
        <p:xfrm>
          <a:off x="4886574" y="3643313"/>
          <a:ext cx="2547937" cy="457200"/>
        </p:xfrm>
        <a:graphic>
          <a:graphicData uri="http://schemas.openxmlformats.org/presentationml/2006/ole">
            <p:oleObj spid="_x0000_s76859" name="Equation" r:id="rId5" imgW="1282700" imgH="228600" progId="">
              <p:embed/>
            </p:oleObj>
          </a:graphicData>
        </a:graphic>
      </p:graphicFrame>
      <p:graphicFrame>
        <p:nvGraphicFramePr>
          <p:cNvPr id="22533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42189975"/>
              </p:ext>
            </p:extLst>
          </p:nvPr>
        </p:nvGraphicFramePr>
        <p:xfrm>
          <a:off x="1128961" y="4643438"/>
          <a:ext cx="3733800" cy="457200"/>
        </p:xfrm>
        <a:graphic>
          <a:graphicData uri="http://schemas.openxmlformats.org/presentationml/2006/ole">
            <p:oleObj spid="_x0000_s76860" name="Equation" r:id="rId6" imgW="1866900" imgH="228600" progId="">
              <p:embed/>
            </p:oleObj>
          </a:graphicData>
        </a:graphic>
      </p:graphicFrame>
      <p:graphicFrame>
        <p:nvGraphicFramePr>
          <p:cNvPr id="22534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467304017"/>
              </p:ext>
            </p:extLst>
          </p:nvPr>
        </p:nvGraphicFramePr>
        <p:xfrm>
          <a:off x="1042988" y="5391993"/>
          <a:ext cx="7173912" cy="1349375"/>
        </p:xfrm>
        <a:graphic>
          <a:graphicData uri="http://schemas.openxmlformats.org/presentationml/2006/ole">
            <p:oleObj spid="_x0000_s76861" name="Equation" r:id="rId7" imgW="3555720" imgH="672840" progId="">
              <p:embed/>
            </p:oleObj>
          </a:graphicData>
        </a:graphic>
      </p:graphicFrame>
      <p:sp>
        <p:nvSpPr>
          <p:cNvPr id="9" name="文字方塊 11"/>
          <p:cNvSpPr txBox="1">
            <a:spLocks noChangeArrowheads="1"/>
          </p:cNvSpPr>
          <p:nvPr/>
        </p:nvSpPr>
        <p:spPr bwMode="auto">
          <a:xfrm>
            <a:off x="5034284" y="1862138"/>
            <a:ext cx="37861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>
              <a:spcBef>
                <a:spcPts val="600"/>
              </a:spcBef>
              <a:defRPr/>
            </a:pP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※ </a:t>
            </a:r>
            <a:r>
              <a:rPr lang="en-US" altLang="zh-TW" sz="1800" i="1" dirty="0" smtClean="0">
                <a:solidFill>
                  <a:srgbClr val="0000FF"/>
                </a:solidFill>
                <a:latin typeface="+mn-lt"/>
                <a:ea typeface="新細明體" pitchFamily="18" charset="-120"/>
              </a:rPr>
              <a:t>A</a:t>
            </a:r>
            <a:r>
              <a:rPr lang="en-US" altLang="zh-TW" sz="1800" dirty="0" smtClean="0">
                <a:solidFill>
                  <a:srgbClr val="0000FF"/>
                </a:solidFill>
                <a:latin typeface="+mn-lt"/>
                <a:ea typeface="新細明體" pitchFamily="18" charset="-120"/>
              </a:rPr>
              <a:t> 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is the standard matrix for </a:t>
            </a:r>
            <a:r>
              <a:rPr lang="en-US" altLang="zh-TW" sz="1800" i="1" kern="0" dirty="0">
                <a:solidFill>
                  <a:srgbClr val="0000FF"/>
                </a:solidFill>
                <a:latin typeface="+mn-lt"/>
                <a:ea typeface="標楷體"/>
              </a:rPr>
              <a:t>T</a:t>
            </a:r>
            <a:r>
              <a:rPr lang="en-US" altLang="zh-TW" sz="1800" kern="0" dirty="0">
                <a:solidFill>
                  <a:srgbClr val="0000FF"/>
                </a:solidFill>
                <a:latin typeface="+mn-lt"/>
                <a:ea typeface="標楷體"/>
              </a:rPr>
              <a:t>(</a:t>
            </a:r>
            <a:r>
              <a:rPr lang="en-US" altLang="zh-TW" sz="1800" i="1" kern="0" dirty="0">
                <a:solidFill>
                  <a:srgbClr val="0000FF"/>
                </a:solidFill>
                <a:latin typeface="+mn-lt"/>
                <a:ea typeface="標楷體"/>
              </a:rPr>
              <a:t>x</a:t>
            </a:r>
            <a:r>
              <a:rPr lang="en-US" altLang="zh-TW" sz="1800" kern="0" baseline="-25000" dirty="0">
                <a:solidFill>
                  <a:srgbClr val="0000FF"/>
                </a:solidFill>
                <a:latin typeface="+mn-lt"/>
                <a:ea typeface="標楷體"/>
              </a:rPr>
              <a:t>1</a:t>
            </a:r>
            <a:r>
              <a:rPr lang="en-US" altLang="zh-TW" sz="1800" kern="0" dirty="0">
                <a:solidFill>
                  <a:srgbClr val="0000FF"/>
                </a:solidFill>
                <a:latin typeface="+mn-lt"/>
                <a:ea typeface="標楷體"/>
              </a:rPr>
              <a:t>, </a:t>
            </a:r>
            <a:r>
              <a:rPr lang="en-US" altLang="zh-TW" sz="1800" i="1" kern="0" dirty="0">
                <a:solidFill>
                  <a:srgbClr val="0000FF"/>
                </a:solidFill>
                <a:latin typeface="+mn-lt"/>
                <a:ea typeface="標楷體"/>
              </a:rPr>
              <a:t>x</a:t>
            </a:r>
            <a:r>
              <a:rPr lang="en-US" altLang="zh-TW" sz="1800" kern="0" baseline="-25000" dirty="0">
                <a:solidFill>
                  <a:srgbClr val="0000FF"/>
                </a:solidFill>
                <a:latin typeface="+mn-lt"/>
                <a:ea typeface="標楷體"/>
              </a:rPr>
              <a:t>2</a:t>
            </a:r>
            <a:r>
              <a:rPr lang="en-US" altLang="zh-TW" sz="1800" kern="0" dirty="0">
                <a:solidFill>
                  <a:srgbClr val="0000FF"/>
                </a:solidFill>
                <a:latin typeface="+mn-lt"/>
                <a:ea typeface="標楷體"/>
              </a:rPr>
              <a:t>, </a:t>
            </a:r>
            <a:r>
              <a:rPr lang="en-US" altLang="zh-TW" sz="1800" i="1" kern="0" dirty="0">
                <a:solidFill>
                  <a:srgbClr val="0000FF"/>
                </a:solidFill>
                <a:latin typeface="+mn-lt"/>
                <a:ea typeface="標楷體"/>
              </a:rPr>
              <a:t>x</a:t>
            </a:r>
            <a:r>
              <a:rPr lang="en-US" altLang="zh-TW" sz="1800" kern="0" baseline="-25000" dirty="0">
                <a:solidFill>
                  <a:srgbClr val="0000FF"/>
                </a:solidFill>
                <a:latin typeface="+mn-lt"/>
                <a:ea typeface="標楷體"/>
              </a:rPr>
              <a:t>3</a:t>
            </a:r>
            <a:r>
              <a:rPr lang="en-US" altLang="zh-TW" sz="1800" kern="0" dirty="0">
                <a:solidFill>
                  <a:srgbClr val="0000FF"/>
                </a:solidFill>
                <a:latin typeface="+mn-lt"/>
                <a:ea typeface="標楷體"/>
              </a:rPr>
              <a:t>) = (</a:t>
            </a:r>
            <a:r>
              <a:rPr lang="en-US" altLang="zh-TW" sz="1800" i="1" kern="0" dirty="0">
                <a:solidFill>
                  <a:srgbClr val="0000FF"/>
                </a:solidFill>
                <a:latin typeface="+mn-lt"/>
                <a:ea typeface="標楷體"/>
              </a:rPr>
              <a:t>x</a:t>
            </a:r>
            <a:r>
              <a:rPr lang="en-US" altLang="zh-TW" sz="1800" kern="0" baseline="-25000" dirty="0">
                <a:solidFill>
                  <a:srgbClr val="0000FF"/>
                </a:solidFill>
                <a:latin typeface="+mn-lt"/>
                <a:ea typeface="標楷體"/>
              </a:rPr>
              <a:t>1</a:t>
            </a:r>
            <a:r>
              <a:rPr lang="en-US" altLang="zh-TW" sz="1800" kern="0" dirty="0">
                <a:solidFill>
                  <a:srgbClr val="0000FF"/>
                </a:solidFill>
                <a:latin typeface="+mn-lt"/>
                <a:ea typeface="標楷體"/>
              </a:rPr>
              <a:t> + 3</a:t>
            </a:r>
            <a:r>
              <a:rPr lang="en-US" altLang="zh-TW" sz="1800" i="1" kern="0" dirty="0">
                <a:solidFill>
                  <a:srgbClr val="0000FF"/>
                </a:solidFill>
                <a:latin typeface="+mn-lt"/>
                <a:ea typeface="標楷體"/>
              </a:rPr>
              <a:t>x</a:t>
            </a:r>
            <a:r>
              <a:rPr lang="en-US" altLang="zh-TW" sz="1800" kern="0" baseline="-25000" dirty="0">
                <a:solidFill>
                  <a:srgbClr val="0000FF"/>
                </a:solidFill>
                <a:latin typeface="+mn-lt"/>
                <a:ea typeface="標楷體"/>
              </a:rPr>
              <a:t>2</a:t>
            </a:r>
            <a:r>
              <a:rPr lang="en-US" altLang="zh-TW" sz="1800" kern="0" dirty="0">
                <a:solidFill>
                  <a:srgbClr val="0000FF"/>
                </a:solidFill>
                <a:latin typeface="+mn-lt"/>
                <a:ea typeface="標楷體"/>
              </a:rPr>
              <a:t>, 3</a:t>
            </a:r>
            <a:r>
              <a:rPr lang="en-US" altLang="zh-TW" sz="1800" i="1" kern="0" dirty="0">
                <a:solidFill>
                  <a:srgbClr val="0000FF"/>
                </a:solidFill>
                <a:latin typeface="+mn-lt"/>
                <a:ea typeface="標楷體"/>
              </a:rPr>
              <a:t>x</a:t>
            </a:r>
            <a:r>
              <a:rPr lang="en-US" altLang="zh-TW" sz="1800" kern="0" baseline="-25000" dirty="0">
                <a:solidFill>
                  <a:srgbClr val="0000FF"/>
                </a:solidFill>
                <a:latin typeface="+mn-lt"/>
                <a:ea typeface="標楷體"/>
              </a:rPr>
              <a:t>1</a:t>
            </a:r>
            <a:r>
              <a:rPr lang="en-US" altLang="zh-TW" sz="1800" kern="0" dirty="0">
                <a:solidFill>
                  <a:srgbClr val="0000FF"/>
                </a:solidFill>
                <a:latin typeface="+mn-lt"/>
                <a:ea typeface="標楷體"/>
              </a:rPr>
              <a:t> + </a:t>
            </a:r>
            <a:r>
              <a:rPr lang="en-US" altLang="zh-TW" sz="1800" i="1" kern="0" dirty="0">
                <a:solidFill>
                  <a:srgbClr val="0000FF"/>
                </a:solidFill>
                <a:latin typeface="+mn-lt"/>
                <a:ea typeface="標楷體"/>
              </a:rPr>
              <a:t>x</a:t>
            </a:r>
            <a:r>
              <a:rPr lang="en-US" altLang="zh-TW" sz="1800" kern="0" baseline="-25000" dirty="0">
                <a:solidFill>
                  <a:srgbClr val="0000FF"/>
                </a:solidFill>
                <a:latin typeface="+mn-lt"/>
                <a:ea typeface="標楷體"/>
              </a:rPr>
              <a:t>2</a:t>
            </a:r>
            <a:r>
              <a:rPr lang="en-US" altLang="zh-TW" sz="1800" kern="0" dirty="0">
                <a:solidFill>
                  <a:srgbClr val="0000FF"/>
                </a:solidFill>
                <a:latin typeface="+mn-lt"/>
                <a:ea typeface="標楷體"/>
              </a:rPr>
              <a:t>, –2</a:t>
            </a:r>
            <a:r>
              <a:rPr lang="en-US" altLang="zh-TW" sz="1800" i="1" kern="0" dirty="0">
                <a:solidFill>
                  <a:srgbClr val="0000FF"/>
                </a:solidFill>
                <a:latin typeface="+mn-lt"/>
                <a:ea typeface="標楷體"/>
              </a:rPr>
              <a:t>x</a:t>
            </a:r>
            <a:r>
              <a:rPr lang="en-US" altLang="zh-TW" sz="1800" kern="0" baseline="-25000" dirty="0">
                <a:solidFill>
                  <a:srgbClr val="0000FF"/>
                </a:solidFill>
                <a:latin typeface="+mn-lt"/>
                <a:ea typeface="標楷體"/>
              </a:rPr>
              <a:t>3</a:t>
            </a:r>
            <a:r>
              <a:rPr lang="en-US" altLang="zh-TW" sz="1800" kern="0" dirty="0">
                <a:solidFill>
                  <a:srgbClr val="0000FF"/>
                </a:solidFill>
                <a:latin typeface="+mn-lt"/>
                <a:ea typeface="標楷體"/>
              </a:rPr>
              <a:t>) (see Slides 7.19 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and 7.20)</a:t>
            </a:r>
            <a:endParaRPr lang="zh-TW" altLang="en-US" sz="1800" i="1" baseline="30000" dirty="0">
              <a:solidFill>
                <a:srgbClr val="0000FF"/>
              </a:solidFill>
              <a:latin typeface="+mn-lt"/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823913"/>
            <a:ext cx="8429625" cy="533400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altLang="zh-TW" smtClean="0"/>
              <a:t>Transformation matrix     for nonstandard bases</a:t>
            </a:r>
            <a:endParaRPr lang="en-US" altLang="zh-TW" i="1" smtClean="0"/>
          </a:p>
        </p:txBody>
      </p:sp>
      <p:graphicFrame>
        <p:nvGraphicFramePr>
          <p:cNvPr id="19458" name="Object 18"/>
          <p:cNvGraphicFramePr>
            <a:graphicFrameLocks noChangeAspect="1"/>
          </p:cNvGraphicFramePr>
          <p:nvPr/>
        </p:nvGraphicFramePr>
        <p:xfrm>
          <a:off x="285750" y="1428750"/>
          <a:ext cx="8601075" cy="1281113"/>
        </p:xfrm>
        <a:graphic>
          <a:graphicData uri="http://schemas.openxmlformats.org/presentationml/2006/ole">
            <p:oleObj spid="_x0000_s82994" name="Equation" r:id="rId3" imgW="4787900" imgH="711200" progId="">
              <p:embed/>
            </p:oleObj>
          </a:graphicData>
        </a:graphic>
      </p:graphicFrame>
      <p:graphicFrame>
        <p:nvGraphicFramePr>
          <p:cNvPr id="1945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56909475"/>
              </p:ext>
            </p:extLst>
          </p:nvPr>
        </p:nvGraphicFramePr>
        <p:xfrm>
          <a:off x="671835" y="2852936"/>
          <a:ext cx="8148637" cy="1277938"/>
        </p:xfrm>
        <a:graphic>
          <a:graphicData uri="http://schemas.openxmlformats.org/presentationml/2006/ole">
            <p:oleObj spid="_x0000_s82995" name="Equation" r:id="rId4" imgW="4533840" imgH="711000" progId="">
              <p:embed/>
            </p:oleObj>
          </a:graphicData>
        </a:graphic>
      </p:graphicFrame>
      <p:graphicFrame>
        <p:nvGraphicFramePr>
          <p:cNvPr id="19460" name="Object 5"/>
          <p:cNvGraphicFramePr>
            <a:graphicFrameLocks noChangeAspect="1"/>
          </p:cNvGraphicFramePr>
          <p:nvPr/>
        </p:nvGraphicFramePr>
        <p:xfrm>
          <a:off x="284163" y="4357688"/>
          <a:ext cx="8645525" cy="777875"/>
        </p:xfrm>
        <a:graphic>
          <a:graphicData uri="http://schemas.openxmlformats.org/presentationml/2006/ole">
            <p:oleObj spid="_x0000_s82996" name="Equation" r:id="rId5" imgW="4813300" imgH="431800" progId="">
              <p:embed/>
            </p:oleObj>
          </a:graphicData>
        </a:graphic>
      </p:graphicFrame>
      <p:graphicFrame>
        <p:nvGraphicFramePr>
          <p:cNvPr id="1946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199813016"/>
              </p:ext>
            </p:extLst>
          </p:nvPr>
        </p:nvGraphicFramePr>
        <p:xfrm>
          <a:off x="1068388" y="5214938"/>
          <a:ext cx="7097712" cy="866775"/>
        </p:xfrm>
        <a:graphic>
          <a:graphicData uri="http://schemas.openxmlformats.org/presentationml/2006/ole">
            <p:oleObj spid="_x0000_s82997" name="Equation" r:id="rId6" imgW="3949560" imgH="482400" progId="">
              <p:embed/>
            </p:oleObj>
          </a:graphicData>
        </a:graphic>
      </p:graphicFrame>
      <p:sp>
        <p:nvSpPr>
          <p:cNvPr id="7" name="文字方塊 11"/>
          <p:cNvSpPr txBox="1">
            <a:spLocks noChangeArrowheads="1"/>
          </p:cNvSpPr>
          <p:nvPr/>
        </p:nvSpPr>
        <p:spPr bwMode="auto">
          <a:xfrm>
            <a:off x="500063" y="6143625"/>
            <a:ext cx="8001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>
              <a:spcBef>
                <a:spcPts val="600"/>
              </a:spcBef>
              <a:defRPr/>
            </a:pP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※ On the next two slides, an example is provided to </a:t>
            </a:r>
            <a:r>
              <a:rPr lang="en-US" altLang="zh-TW" sz="1800" dirty="0" smtClean="0">
                <a:solidFill>
                  <a:srgbClr val="0000FF"/>
                </a:solidFill>
                <a:latin typeface="+mn-lt"/>
                <a:ea typeface="新細明體" pitchFamily="18" charset="-120"/>
              </a:rPr>
              <a:t>verify 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numerically that this extension is valid</a:t>
            </a:r>
            <a:endParaRPr lang="zh-TW" altLang="en-US" sz="1800" i="1" baseline="30000" dirty="0">
              <a:solidFill>
                <a:srgbClr val="0000FF"/>
              </a:solidFill>
              <a:latin typeface="+mn-lt"/>
              <a:ea typeface="新細明體" pitchFamily="18" charset="-120"/>
            </a:endParaRPr>
          </a:p>
        </p:txBody>
      </p:sp>
      <p:graphicFrame>
        <p:nvGraphicFramePr>
          <p:cNvPr id="19462" name="Object 8"/>
          <p:cNvGraphicFramePr>
            <a:graphicFrameLocks noChangeAspect="1"/>
          </p:cNvGraphicFramePr>
          <p:nvPr/>
        </p:nvGraphicFramePr>
        <p:xfrm>
          <a:off x="3348038" y="908050"/>
          <a:ext cx="323850" cy="280988"/>
        </p:xfrm>
        <a:graphic>
          <a:graphicData uri="http://schemas.openxmlformats.org/presentationml/2006/ole">
            <p:oleObj spid="_x0000_s82998" name="Equation" r:id="rId7" imgW="190335" imgH="164957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823913"/>
            <a:ext cx="8429625" cy="1533525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altLang="zh-TW" dirty="0" smtClean="0"/>
              <a:t>EX. Consider an arbitrary nonstandard basis </a:t>
            </a:r>
            <a:r>
              <a:rPr lang="en-US" altLang="zh-TW" i="1" dirty="0" smtClean="0"/>
              <a:t>  </a:t>
            </a:r>
            <a:r>
              <a:rPr lang="en-US" altLang="zh-TW" dirty="0" smtClean="0"/>
              <a:t>   to be {</a:t>
            </a:r>
            <a:r>
              <a:rPr lang="en-US" altLang="zh-TW" b="1" dirty="0" smtClean="0"/>
              <a:t>v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, </a:t>
            </a:r>
            <a:r>
              <a:rPr lang="en-US" altLang="zh-TW" b="1" dirty="0" smtClean="0"/>
              <a:t>v</a:t>
            </a:r>
            <a:r>
              <a:rPr lang="en-US" altLang="zh-TW" baseline="-25000" dirty="0" smtClean="0"/>
              <a:t>2</a:t>
            </a:r>
            <a:r>
              <a:rPr lang="en-US" altLang="zh-TW" dirty="0" smtClean="0"/>
              <a:t>, </a:t>
            </a:r>
            <a:r>
              <a:rPr lang="en-US" altLang="zh-TW" b="1" dirty="0" smtClean="0"/>
              <a:t>v</a:t>
            </a:r>
            <a:r>
              <a:rPr lang="en-US" altLang="zh-TW" baseline="-25000" dirty="0" smtClean="0"/>
              <a:t>3</a:t>
            </a:r>
            <a:r>
              <a:rPr lang="en-US" altLang="zh-TW" dirty="0" smtClean="0"/>
              <a:t>}= {(1, 1, 0), (1, –1, 0), (0, 0, 1)}, and find the transformation matrix      such that                           corresponding to the same linear transformation </a:t>
            </a:r>
            <a:r>
              <a:rPr lang="en-US" altLang="zh-TW" i="1" dirty="0" smtClean="0"/>
              <a:t>T</a:t>
            </a:r>
            <a:r>
              <a:rPr lang="en-US" altLang="zh-TW" dirty="0" smtClean="0"/>
              <a:t>(</a:t>
            </a:r>
            <a:r>
              <a:rPr lang="en-US" altLang="zh-TW" i="1" dirty="0" smtClean="0"/>
              <a:t>x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, </a:t>
            </a:r>
            <a:r>
              <a:rPr lang="en-US" altLang="zh-TW" i="1" dirty="0" smtClean="0"/>
              <a:t>x</a:t>
            </a:r>
            <a:r>
              <a:rPr lang="en-US" altLang="zh-TW" baseline="-25000" dirty="0" smtClean="0"/>
              <a:t>2</a:t>
            </a:r>
            <a:r>
              <a:rPr lang="en-US" altLang="zh-TW" dirty="0" smtClean="0"/>
              <a:t>, </a:t>
            </a:r>
            <a:r>
              <a:rPr lang="en-US" altLang="zh-TW" i="1" dirty="0" smtClean="0"/>
              <a:t>x</a:t>
            </a:r>
            <a:r>
              <a:rPr lang="en-US" altLang="zh-TW" baseline="-25000" dirty="0" smtClean="0"/>
              <a:t>3</a:t>
            </a:r>
            <a:r>
              <a:rPr lang="en-US" altLang="zh-TW" dirty="0" smtClean="0"/>
              <a:t>) = (</a:t>
            </a:r>
            <a:r>
              <a:rPr lang="en-US" altLang="zh-TW" i="1" dirty="0" smtClean="0"/>
              <a:t>x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 + 3</a:t>
            </a:r>
            <a:r>
              <a:rPr lang="en-US" altLang="zh-TW" i="1" dirty="0" smtClean="0"/>
              <a:t>x</a:t>
            </a:r>
            <a:r>
              <a:rPr lang="en-US" altLang="zh-TW" baseline="-25000" dirty="0" smtClean="0"/>
              <a:t>2</a:t>
            </a:r>
            <a:r>
              <a:rPr lang="en-US" altLang="zh-TW" dirty="0" smtClean="0"/>
              <a:t>, 3</a:t>
            </a:r>
            <a:r>
              <a:rPr lang="en-US" altLang="zh-TW" i="1" dirty="0" smtClean="0"/>
              <a:t>x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 + </a:t>
            </a:r>
            <a:r>
              <a:rPr lang="en-US" altLang="zh-TW" i="1" dirty="0" smtClean="0"/>
              <a:t>x</a:t>
            </a:r>
            <a:r>
              <a:rPr lang="en-US" altLang="zh-TW" baseline="-25000" dirty="0" smtClean="0"/>
              <a:t>2</a:t>
            </a:r>
            <a:r>
              <a:rPr lang="en-US" altLang="zh-TW" dirty="0" smtClean="0"/>
              <a:t>, –2</a:t>
            </a:r>
            <a:r>
              <a:rPr lang="en-US" altLang="zh-TW" i="1" dirty="0" smtClean="0"/>
              <a:t>x</a:t>
            </a:r>
            <a:r>
              <a:rPr lang="en-US" altLang="zh-TW" baseline="-25000" dirty="0" smtClean="0"/>
              <a:t>3</a:t>
            </a:r>
            <a:r>
              <a:rPr lang="en-US" altLang="zh-TW" dirty="0" smtClean="0"/>
              <a:t>)</a:t>
            </a:r>
            <a:endParaRPr lang="en-US" altLang="zh-TW" i="1" dirty="0" smtClean="0"/>
          </a:p>
        </p:txBody>
      </p:sp>
      <p:graphicFrame>
        <p:nvGraphicFramePr>
          <p:cNvPr id="2048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54972240"/>
              </p:ext>
            </p:extLst>
          </p:nvPr>
        </p:nvGraphicFramePr>
        <p:xfrm>
          <a:off x="244405" y="2492896"/>
          <a:ext cx="8891587" cy="2652712"/>
        </p:xfrm>
        <a:graphic>
          <a:graphicData uri="http://schemas.openxmlformats.org/presentationml/2006/ole">
            <p:oleObj spid="_x0000_s86060" name="Equation" r:id="rId3" imgW="4940300" imgH="1473200" progId="">
              <p:embed/>
            </p:oleObj>
          </a:graphicData>
        </a:graphic>
      </p:graphicFrame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2643188" y="5448300"/>
          <a:ext cx="2692400" cy="1409700"/>
        </p:xfrm>
        <a:graphic>
          <a:graphicData uri="http://schemas.openxmlformats.org/presentationml/2006/ole">
            <p:oleObj spid="_x0000_s86061" name="Equation" r:id="rId4" imgW="1346200" imgH="711200" progId="">
              <p:embed/>
            </p:oleObj>
          </a:graphicData>
        </a:graphic>
      </p:graphicFrame>
      <p:graphicFrame>
        <p:nvGraphicFramePr>
          <p:cNvPr id="2048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90740404"/>
              </p:ext>
            </p:extLst>
          </p:nvPr>
        </p:nvGraphicFramePr>
        <p:xfrm>
          <a:off x="5991200" y="881063"/>
          <a:ext cx="381000" cy="327025"/>
        </p:xfrm>
        <a:graphic>
          <a:graphicData uri="http://schemas.openxmlformats.org/presentationml/2006/ole">
            <p:oleObj spid="_x0000_s86062" name="Equation" r:id="rId5" imgW="190335" imgH="164957" progId="">
              <p:embed/>
            </p:oleObj>
          </a:graphicData>
        </a:graphic>
      </p:graphicFrame>
      <p:graphicFrame>
        <p:nvGraphicFramePr>
          <p:cNvPr id="2048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09343189"/>
              </p:ext>
            </p:extLst>
          </p:nvPr>
        </p:nvGraphicFramePr>
        <p:xfrm>
          <a:off x="1403648" y="1628800"/>
          <a:ext cx="381000" cy="327025"/>
        </p:xfrm>
        <a:graphic>
          <a:graphicData uri="http://schemas.openxmlformats.org/presentationml/2006/ole">
            <p:oleObj spid="_x0000_s86063" name="Equation" r:id="rId6" imgW="190335" imgH="164957" progId="">
              <p:embed/>
            </p:oleObj>
          </a:graphicData>
        </a:graphic>
      </p:graphicFrame>
      <p:graphicFrame>
        <p:nvGraphicFramePr>
          <p:cNvPr id="2048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706127713"/>
              </p:ext>
            </p:extLst>
          </p:nvPr>
        </p:nvGraphicFramePr>
        <p:xfrm>
          <a:off x="3018086" y="1605236"/>
          <a:ext cx="1985962" cy="455612"/>
        </p:xfrm>
        <a:graphic>
          <a:graphicData uri="http://schemas.openxmlformats.org/presentationml/2006/ole">
            <p:oleObj spid="_x0000_s86064" name="Equation" r:id="rId7" imgW="1104900" imgH="2540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823913"/>
            <a:ext cx="8429625" cy="1533525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altLang="zh-TW" smtClean="0"/>
              <a:t>Consider </a:t>
            </a:r>
            <a:r>
              <a:rPr lang="en-US" altLang="zh-TW" b="1" smtClean="0"/>
              <a:t>x</a:t>
            </a:r>
            <a:r>
              <a:rPr lang="en-US" altLang="zh-TW" smtClean="0"/>
              <a:t> = (5, –1, 4), and check that                       corresponding to the linear transformation </a:t>
            </a:r>
            <a:r>
              <a:rPr lang="en-US" altLang="zh-TW" i="1" smtClean="0"/>
              <a:t>T</a:t>
            </a:r>
            <a:r>
              <a:rPr lang="en-US" altLang="zh-TW" smtClean="0"/>
              <a:t>(</a:t>
            </a:r>
            <a:r>
              <a:rPr lang="en-US" altLang="zh-TW" i="1" smtClean="0"/>
              <a:t>x</a:t>
            </a:r>
            <a:r>
              <a:rPr lang="en-US" altLang="zh-TW" baseline="-25000" smtClean="0"/>
              <a:t>1</a:t>
            </a:r>
            <a:r>
              <a:rPr lang="en-US" altLang="zh-TW" smtClean="0"/>
              <a:t>, </a:t>
            </a:r>
            <a:r>
              <a:rPr lang="en-US" altLang="zh-TW" i="1" smtClean="0"/>
              <a:t>x</a:t>
            </a:r>
            <a:r>
              <a:rPr lang="en-US" altLang="zh-TW" baseline="-25000" smtClean="0"/>
              <a:t>2</a:t>
            </a:r>
            <a:r>
              <a:rPr lang="en-US" altLang="zh-TW" smtClean="0"/>
              <a:t>, </a:t>
            </a:r>
            <a:r>
              <a:rPr lang="en-US" altLang="zh-TW" i="1" smtClean="0"/>
              <a:t>x</a:t>
            </a:r>
            <a:r>
              <a:rPr lang="en-US" altLang="zh-TW" baseline="-25000" smtClean="0"/>
              <a:t>3</a:t>
            </a:r>
            <a:r>
              <a:rPr lang="en-US" altLang="zh-TW" smtClean="0"/>
              <a:t>) = (</a:t>
            </a:r>
            <a:r>
              <a:rPr lang="en-US" altLang="zh-TW" i="1" smtClean="0"/>
              <a:t>x</a:t>
            </a:r>
            <a:r>
              <a:rPr lang="en-US" altLang="zh-TW" baseline="-25000" smtClean="0"/>
              <a:t>1</a:t>
            </a:r>
            <a:r>
              <a:rPr lang="en-US" altLang="zh-TW" smtClean="0"/>
              <a:t> + 3</a:t>
            </a:r>
            <a:r>
              <a:rPr lang="en-US" altLang="zh-TW" i="1" smtClean="0"/>
              <a:t>x</a:t>
            </a:r>
            <a:r>
              <a:rPr lang="en-US" altLang="zh-TW" baseline="-25000" smtClean="0"/>
              <a:t>2</a:t>
            </a:r>
            <a:r>
              <a:rPr lang="en-US" altLang="zh-TW" smtClean="0"/>
              <a:t>, 3</a:t>
            </a:r>
            <a:r>
              <a:rPr lang="en-US" altLang="zh-TW" i="1" smtClean="0"/>
              <a:t>x</a:t>
            </a:r>
            <a:r>
              <a:rPr lang="en-US" altLang="zh-TW" baseline="-25000" smtClean="0"/>
              <a:t>1</a:t>
            </a:r>
            <a:r>
              <a:rPr lang="en-US" altLang="zh-TW" smtClean="0"/>
              <a:t> + </a:t>
            </a:r>
            <a:r>
              <a:rPr lang="en-US" altLang="zh-TW" i="1" smtClean="0"/>
              <a:t>x</a:t>
            </a:r>
            <a:r>
              <a:rPr lang="en-US" altLang="zh-TW" baseline="-25000" smtClean="0"/>
              <a:t>2</a:t>
            </a:r>
            <a:r>
              <a:rPr lang="en-US" altLang="zh-TW" smtClean="0"/>
              <a:t>, –2</a:t>
            </a:r>
            <a:r>
              <a:rPr lang="en-US" altLang="zh-TW" i="1" smtClean="0"/>
              <a:t>x</a:t>
            </a:r>
            <a:r>
              <a:rPr lang="en-US" altLang="zh-TW" baseline="-25000" smtClean="0"/>
              <a:t>3</a:t>
            </a:r>
            <a:r>
              <a:rPr lang="en-US" altLang="zh-TW" smtClean="0"/>
              <a:t>)</a:t>
            </a:r>
            <a:endParaRPr lang="en-US" altLang="zh-TW" i="1" smtClean="0"/>
          </a:p>
        </p:txBody>
      </p:sp>
      <p:graphicFrame>
        <p:nvGraphicFramePr>
          <p:cNvPr id="21506" name="Object 6"/>
          <p:cNvGraphicFramePr>
            <a:graphicFrameLocks noChangeAspect="1"/>
          </p:cNvGraphicFramePr>
          <p:nvPr/>
        </p:nvGraphicFramePr>
        <p:xfrm>
          <a:off x="857250" y="2428875"/>
          <a:ext cx="7743825" cy="1473200"/>
        </p:xfrm>
        <a:graphic>
          <a:graphicData uri="http://schemas.openxmlformats.org/presentationml/2006/ole">
            <p:oleObj spid="_x0000_s22146" name="Equation" r:id="rId3" imgW="3873500" imgH="736600" progId="">
              <p:embed/>
            </p:oleObj>
          </a:graphicData>
        </a:graphic>
      </p:graphicFrame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1428750" y="4357688"/>
          <a:ext cx="5865813" cy="1420812"/>
        </p:xfrm>
        <a:graphic>
          <a:graphicData uri="http://schemas.openxmlformats.org/presentationml/2006/ole">
            <p:oleObj spid="_x0000_s22147" name="Equation" r:id="rId4" imgW="2933700" imgH="711200" progId="">
              <p:embed/>
            </p:oleObj>
          </a:graphicData>
        </a:graphic>
      </p:graphicFrame>
      <p:graphicFrame>
        <p:nvGraphicFramePr>
          <p:cNvPr id="21508" name="Object 5"/>
          <p:cNvGraphicFramePr>
            <a:graphicFrameLocks noChangeAspect="1"/>
          </p:cNvGraphicFramePr>
          <p:nvPr/>
        </p:nvGraphicFramePr>
        <p:xfrm>
          <a:off x="5292725" y="836613"/>
          <a:ext cx="1985963" cy="455612"/>
        </p:xfrm>
        <a:graphic>
          <a:graphicData uri="http://schemas.openxmlformats.org/presentationml/2006/ole">
            <p:oleObj spid="_x0000_s22148" name="Equation" r:id="rId5" imgW="1104900" imgH="2540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3560" name="Rectangle 1029"/>
              <p:cNvSpPr>
                <a:spLocks noChangeArrowheads="1"/>
              </p:cNvSpPr>
              <p:nvPr/>
            </p:nvSpPr>
            <p:spPr bwMode="auto">
              <a:xfrm>
                <a:off x="107504" y="785812"/>
                <a:ext cx="9036496" cy="1995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196850" indent="-196850">
                  <a:lnSpc>
                    <a:spcPct val="90000"/>
                  </a:lnSpc>
                  <a:spcBef>
                    <a:spcPct val="20000"/>
                  </a:spcBef>
                  <a:buClr>
                    <a:schemeClr val="tx1"/>
                  </a:buClr>
                  <a:buSzPct val="40000"/>
                  <a:buFont typeface="Wingdings" pitchFamily="2" charset="2"/>
                  <a:buChar char="n"/>
                </a:pPr>
                <a:r>
                  <a:rPr lang="en-US" altLang="zh-TW" dirty="0" smtClean="0">
                    <a:solidFill>
                      <a:schemeClr val="hlink"/>
                    </a:solidFill>
                    <a:latin typeface="Times New Roman" pitchFamily="18" charset="0"/>
                    <a:ea typeface="標楷體" pitchFamily="65" charset="-120"/>
                  </a:rPr>
                  <a:t>For a special basis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  <a:ea typeface="標楷體" pitchFamily="65" charset="-120"/>
                          </a:rPr>
                        </m:ctrlPr>
                      </m:sSupPr>
                      <m:e>
                        <m:r>
                          <a:rPr lang="en-US" altLang="zh-TW" i="1">
                            <a:solidFill>
                              <a:schemeClr val="hlink"/>
                            </a:solidFill>
                            <a:latin typeface="Cambria Math"/>
                            <a:ea typeface="標楷體" pitchFamily="65" charset="-120"/>
                          </a:rPr>
                          <m:t>𝐵</m:t>
                        </m:r>
                      </m:e>
                      <m:sup>
                        <m:r>
                          <a:rPr lang="en-US" altLang="zh-TW" i="1">
                            <a:solidFill>
                              <a:schemeClr val="hlink"/>
                            </a:solidFill>
                            <a:latin typeface="Cambria Math"/>
                            <a:ea typeface="標楷體" pitchFamily="65" charset="-120"/>
                          </a:rPr>
                          <m:t>′</m:t>
                        </m:r>
                      </m:sup>
                    </m:sSup>
                    <m:r>
                      <a:rPr lang="en-US" altLang="zh-TW" b="0" i="1" dirty="0" smtClean="0">
                        <a:solidFill>
                          <a:schemeClr val="hlink"/>
                        </a:solidFill>
                        <a:latin typeface="Cambria Math"/>
                        <a:ea typeface="標楷體" pitchFamily="65" charset="-12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TW" b="0" i="1" dirty="0" smtClean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  <a:ea typeface="標楷體" pitchFamily="65" charset="-12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solidFill>
                                  <a:schemeClr val="hlink"/>
                                </a:solidFill>
                                <a:latin typeface="Cambria Math" panose="02040503050406030204" pitchFamily="18" charset="0"/>
                                <a:ea typeface="標楷體" pitchFamily="65" charset="-120"/>
                              </a:rPr>
                            </m:ctrlPr>
                          </m:sSubPr>
                          <m:e>
                            <m:r>
                              <a:rPr lang="en-US" altLang="zh-TW" b="1">
                                <a:solidFill>
                                  <a:schemeClr val="hlink"/>
                                </a:solidFill>
                                <a:latin typeface="Cambria Math"/>
                                <a:ea typeface="標楷體" pitchFamily="65" charset="-120"/>
                              </a:rPr>
                              <m:t>𝐯</m:t>
                            </m:r>
                          </m:e>
                          <m:sub>
                            <m:r>
                              <a:rPr lang="en-US" altLang="zh-TW" i="1">
                                <a:solidFill>
                                  <a:schemeClr val="hlink"/>
                                </a:solidFill>
                                <a:latin typeface="Cambria Math"/>
                                <a:ea typeface="標楷體" pitchFamily="65" charset="-12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b="0" i="1" smtClean="0">
                            <a:solidFill>
                              <a:schemeClr val="hlink"/>
                            </a:solidFill>
                            <a:latin typeface="Cambria Math"/>
                            <a:ea typeface="標楷體" pitchFamily="65" charset="-12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i="1">
                                <a:solidFill>
                                  <a:schemeClr val="hlink"/>
                                </a:solidFill>
                                <a:latin typeface="Cambria Math" panose="02040503050406030204" pitchFamily="18" charset="0"/>
                                <a:ea typeface="標楷體" pitchFamily="65" charset="-120"/>
                              </a:rPr>
                            </m:ctrlPr>
                          </m:sSubPr>
                          <m:e>
                            <m:r>
                              <a:rPr lang="en-US" altLang="zh-TW" b="1">
                                <a:solidFill>
                                  <a:schemeClr val="hlink"/>
                                </a:solidFill>
                                <a:latin typeface="Cambria Math"/>
                                <a:ea typeface="標楷體" pitchFamily="65" charset="-120"/>
                              </a:rPr>
                              <m:t>𝐯</m:t>
                            </m:r>
                          </m:e>
                          <m:sub>
                            <m:r>
                              <a:rPr lang="en-US" altLang="zh-TW" b="0" i="1" smtClean="0">
                                <a:solidFill>
                                  <a:schemeClr val="hlink"/>
                                </a:solidFill>
                                <a:latin typeface="Cambria Math"/>
                                <a:ea typeface="標楷體" pitchFamily="65" charset="-12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b="0" i="1" smtClean="0">
                            <a:solidFill>
                              <a:schemeClr val="hlink"/>
                            </a:solidFill>
                            <a:latin typeface="Cambria Math"/>
                            <a:ea typeface="標楷體" pitchFamily="65" charset="-12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TW" i="1">
                                <a:solidFill>
                                  <a:schemeClr val="hlink"/>
                                </a:solidFill>
                                <a:latin typeface="Cambria Math" panose="02040503050406030204" pitchFamily="18" charset="0"/>
                                <a:ea typeface="標楷體" pitchFamily="65" charset="-120"/>
                              </a:rPr>
                            </m:ctrlPr>
                          </m:sSubPr>
                          <m:e>
                            <m:r>
                              <a:rPr lang="en-US" altLang="zh-TW" b="1">
                                <a:solidFill>
                                  <a:schemeClr val="hlink"/>
                                </a:solidFill>
                                <a:latin typeface="Cambria Math"/>
                                <a:ea typeface="標楷體" pitchFamily="65" charset="-120"/>
                              </a:rPr>
                              <m:t>𝐯</m:t>
                            </m:r>
                          </m:e>
                          <m:sub>
                            <m:r>
                              <a:rPr lang="en-US" altLang="zh-TW" b="0" i="1" smtClean="0">
                                <a:solidFill>
                                  <a:schemeClr val="hlink"/>
                                </a:solidFill>
                                <a:latin typeface="Cambria Math"/>
                                <a:ea typeface="標楷體" pitchFamily="65" charset="-12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dirty="0" smtClean="0">
                    <a:solidFill>
                      <a:schemeClr val="hlink"/>
                    </a:solidFill>
                    <a:latin typeface="Times New Roman" pitchFamily="18" charset="0"/>
                    <a:ea typeface="標楷體" pitchFamily="65" charset="-120"/>
                  </a:rPr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  <a:ea typeface="標楷體" pitchFamily="65" charset="-120"/>
                          </a:rPr>
                        </m:ctrlPr>
                      </m:sSubPr>
                      <m:e>
                        <m:r>
                          <a:rPr lang="en-US" altLang="zh-TW" b="1">
                            <a:solidFill>
                              <a:schemeClr val="hlink"/>
                            </a:solidFill>
                            <a:latin typeface="Cambria Math"/>
                            <a:ea typeface="標楷體" pitchFamily="65" charset="-120"/>
                          </a:rPr>
                          <m:t>𝐯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chemeClr val="hlink"/>
                            </a:solidFill>
                            <a:latin typeface="Cambria Math"/>
                            <a:ea typeface="標楷體" pitchFamily="65" charset="-12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dirty="0" smtClean="0">
                    <a:solidFill>
                      <a:schemeClr val="hlink"/>
                    </a:solidFill>
                    <a:latin typeface="Times New Roman" pitchFamily="18" charset="0"/>
                    <a:ea typeface="標楷體" pitchFamily="65" charset="-120"/>
                  </a:rPr>
                  <a:t>’s are eigenvectors of the standard matrix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solidFill>
                          <a:schemeClr val="hlink"/>
                        </a:solidFill>
                        <a:latin typeface="Cambria Math"/>
                        <a:ea typeface="標楷體" pitchFamily="65" charset="-120"/>
                      </a:rPr>
                      <m:t>𝐴</m:t>
                    </m:r>
                  </m:oMath>
                </a14:m>
                <a:r>
                  <a:rPr lang="en-US" altLang="zh-TW" dirty="0" smtClean="0">
                    <a:solidFill>
                      <a:schemeClr val="hlink"/>
                    </a:solidFill>
                    <a:latin typeface="Times New Roman" pitchFamily="18" charset="0"/>
                    <a:ea typeface="標楷體" pitchFamily="65" charset="-12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  <a:ea typeface="標楷體" pitchFamily="65" charset="-12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solidFill>
                              <a:schemeClr val="hlink"/>
                            </a:solidFill>
                            <a:latin typeface="Cambria Math"/>
                            <a:ea typeface="標楷體" pitchFamily="65" charset="-120"/>
                          </a:rPr>
                          <m:t>𝐴</m:t>
                        </m:r>
                      </m:e>
                      <m:sup>
                        <m:r>
                          <a:rPr lang="en-US" altLang="zh-TW" i="1">
                            <a:solidFill>
                              <a:schemeClr val="hlink"/>
                            </a:solidFill>
                            <a:latin typeface="Cambria Math"/>
                            <a:ea typeface="標楷體" pitchFamily="65" charset="-12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zh-TW" dirty="0" smtClean="0">
                    <a:solidFill>
                      <a:schemeClr val="hlink"/>
                    </a:solidFill>
                    <a:latin typeface="Times New Roman" pitchFamily="18" charset="0"/>
                    <a:ea typeface="標楷體" pitchFamily="65" charset="-120"/>
                  </a:rPr>
                  <a:t>is obtained immediately to be diagonal due to</a:t>
                </a:r>
              </a:p>
              <a:p>
                <a:pPr algn="ctr">
                  <a:lnSpc>
                    <a:spcPct val="90000"/>
                  </a:lnSpc>
                  <a:spcBef>
                    <a:spcPct val="20000"/>
                  </a:spcBef>
                  <a:buClr>
                    <a:schemeClr val="tx1"/>
                  </a:buClr>
                  <a:buSzPct val="40000"/>
                </a:pPr>
                <a14:m>
                  <m:oMath xmlns:m="http://schemas.openxmlformats.org/officeDocument/2006/math">
                    <m:r>
                      <a:rPr lang="en-US" altLang="zh-TW" b="0" i="1" smtClean="0">
                        <a:solidFill>
                          <a:schemeClr val="hlink"/>
                        </a:solidFill>
                        <a:latin typeface="Cambria Math"/>
                        <a:ea typeface="標楷體" pitchFamily="65" charset="-120"/>
                      </a:rPr>
                      <m:t>𝑇</m:t>
                    </m:r>
                    <m:d>
                      <m:dPr>
                        <m:ctrlPr>
                          <a:rPr lang="en-US" altLang="zh-TW" b="0" i="1" smtClean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  <a:ea typeface="標楷體" pitchFamily="65" charset="-12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b="0" i="1" smtClean="0">
                                <a:solidFill>
                                  <a:schemeClr val="hlink"/>
                                </a:solidFill>
                                <a:latin typeface="Cambria Math" panose="02040503050406030204" pitchFamily="18" charset="0"/>
                                <a:ea typeface="標楷體" pitchFamily="65" charset="-120"/>
                              </a:rPr>
                            </m:ctrlPr>
                          </m:sSubPr>
                          <m:e>
                            <m:r>
                              <a:rPr lang="en-US" altLang="zh-TW" b="1" i="0" smtClean="0">
                                <a:solidFill>
                                  <a:schemeClr val="hlink"/>
                                </a:solidFill>
                                <a:latin typeface="Cambria Math"/>
                                <a:ea typeface="標楷體" pitchFamily="65" charset="-120"/>
                              </a:rPr>
                              <m:t>𝐯</m:t>
                            </m:r>
                          </m:e>
                          <m:sub>
                            <m:r>
                              <a:rPr lang="en-US" altLang="zh-TW" b="0" i="1" smtClean="0">
                                <a:solidFill>
                                  <a:schemeClr val="hlink"/>
                                </a:solidFill>
                                <a:latin typeface="Cambria Math"/>
                                <a:ea typeface="標楷體" pitchFamily="65" charset="-12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TW" b="0" i="1" smtClean="0">
                        <a:solidFill>
                          <a:schemeClr val="hlink"/>
                        </a:solidFill>
                        <a:latin typeface="Cambria Math"/>
                        <a:ea typeface="標楷體" pitchFamily="65" charset="-120"/>
                      </a:rPr>
                      <m:t>=</m:t>
                    </m:r>
                    <m:r>
                      <a:rPr lang="en-US" altLang="zh-TW" b="0" i="1" smtClean="0">
                        <a:solidFill>
                          <a:schemeClr val="hlink"/>
                        </a:solidFill>
                        <a:latin typeface="Cambria Math"/>
                        <a:ea typeface="標楷體" pitchFamily="65" charset="-120"/>
                      </a:rPr>
                      <m:t>𝐴</m:t>
                    </m:r>
                    <m:sSub>
                      <m:sSubPr>
                        <m:ctrlPr>
                          <a:rPr lang="en-US" altLang="zh-TW" i="1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  <a:ea typeface="標楷體" pitchFamily="65" charset="-120"/>
                          </a:rPr>
                        </m:ctrlPr>
                      </m:sSubPr>
                      <m:e>
                        <m:r>
                          <a:rPr lang="en-US" altLang="zh-TW" b="1">
                            <a:solidFill>
                              <a:schemeClr val="hlink"/>
                            </a:solidFill>
                            <a:latin typeface="Cambria Math"/>
                            <a:ea typeface="標楷體" pitchFamily="65" charset="-120"/>
                          </a:rPr>
                          <m:t>𝐯</m:t>
                        </m:r>
                      </m:e>
                      <m:sub>
                        <m:r>
                          <a:rPr lang="en-US" altLang="zh-TW" i="1">
                            <a:solidFill>
                              <a:schemeClr val="hlink"/>
                            </a:solidFill>
                            <a:latin typeface="Cambria Math"/>
                            <a:ea typeface="標楷體" pitchFamily="65" charset="-120"/>
                          </a:rPr>
                          <m:t>𝑖</m:t>
                        </m:r>
                      </m:sub>
                    </m:sSub>
                    <m:r>
                      <a:rPr lang="en-US" altLang="zh-TW" b="0" i="1" smtClean="0">
                        <a:solidFill>
                          <a:schemeClr val="hlink"/>
                        </a:solidFill>
                        <a:latin typeface="Cambria Math"/>
                        <a:ea typeface="標楷體" pitchFamily="65" charset="-120"/>
                      </a:rPr>
                      <m:t>=</m:t>
                    </m:r>
                    <m:sSub>
                      <m:sSubPr>
                        <m:ctrlPr>
                          <a:rPr lang="en-US" altLang="zh-TW" b="0" i="1" smtClean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  <a:ea typeface="標楷體" pitchFamily="65" charset="-12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solidFill>
                              <a:schemeClr val="hlink"/>
                            </a:solidFill>
                            <a:latin typeface="Cambria Math"/>
                            <a:ea typeface="標楷體" pitchFamily="65" charset="-120"/>
                          </a:rPr>
                          <m:t>𝜆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chemeClr val="hlink"/>
                            </a:solidFill>
                            <a:latin typeface="Cambria Math"/>
                            <a:ea typeface="標楷體" pitchFamily="65" charset="-12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altLang="zh-TW" i="1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  <a:ea typeface="標楷體" pitchFamily="65" charset="-120"/>
                          </a:rPr>
                        </m:ctrlPr>
                      </m:sSubPr>
                      <m:e>
                        <m:r>
                          <a:rPr lang="en-US" altLang="zh-TW" b="1">
                            <a:solidFill>
                              <a:schemeClr val="hlink"/>
                            </a:solidFill>
                            <a:latin typeface="Cambria Math"/>
                            <a:ea typeface="標楷體" pitchFamily="65" charset="-120"/>
                          </a:rPr>
                          <m:t>𝐯</m:t>
                        </m:r>
                      </m:e>
                      <m:sub>
                        <m:r>
                          <a:rPr lang="en-US" altLang="zh-TW" i="1">
                            <a:solidFill>
                              <a:schemeClr val="hlink"/>
                            </a:solidFill>
                            <a:latin typeface="Cambria Math"/>
                            <a:ea typeface="標楷體" pitchFamily="65" charset="-12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dirty="0" smtClean="0">
                    <a:solidFill>
                      <a:schemeClr val="hlink"/>
                    </a:solidFill>
                    <a:latin typeface="Times New Roman" pitchFamily="18" charset="0"/>
                    <a:ea typeface="標楷體" pitchFamily="65" charset="-120"/>
                  </a:rPr>
                  <a:t> </a:t>
                </a:r>
              </a:p>
              <a:p>
                <a:pPr marL="182563">
                  <a:lnSpc>
                    <a:spcPct val="90000"/>
                  </a:lnSpc>
                  <a:spcBef>
                    <a:spcPct val="20000"/>
                  </a:spcBef>
                  <a:buClr>
                    <a:schemeClr val="tx1"/>
                  </a:buClr>
                  <a:buSzPct val="40000"/>
                </a:pPr>
                <a:r>
                  <a:rPr lang="en-US" altLang="zh-TW" dirty="0" smtClean="0">
                    <a:solidFill>
                      <a:schemeClr val="hlink"/>
                    </a:solidFill>
                    <a:latin typeface="Times New Roman" pitchFamily="18" charset="0"/>
                    <a:ea typeface="標楷體" pitchFamily="65" charset="-120"/>
                  </a:rPr>
                  <a:t>and</a:t>
                </a:r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  <a:buClr>
                    <a:schemeClr val="tx1"/>
                  </a:buClr>
                  <a:buSzPct val="40000"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solidFill>
                                <a:schemeClr val="hlink"/>
                              </a:solidFill>
                              <a:latin typeface="Cambria Math" panose="02040503050406030204" pitchFamily="18" charset="0"/>
                              <a:ea typeface="標楷體" pitchFamily="65" charset="-12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i="1" smtClean="0">
                                  <a:solidFill>
                                    <a:schemeClr val="hlink"/>
                                  </a:solidFill>
                                  <a:latin typeface="Cambria Math" panose="02040503050406030204" pitchFamily="18" charset="0"/>
                                  <a:ea typeface="標楷體" pitchFamily="65" charset="-12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solidFill>
                                        <a:schemeClr val="hlink"/>
                                      </a:solidFill>
                                      <a:latin typeface="Cambria Math" panose="02040503050406030204" pitchFamily="18" charset="0"/>
                                      <a:ea typeface="標楷體" pitchFamily="65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solidFill>
                                        <a:schemeClr val="hlink"/>
                                      </a:solidFill>
                                      <a:latin typeface="Cambria Math"/>
                                      <a:ea typeface="標楷體" pitchFamily="65" charset="-12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solidFill>
                                        <a:schemeClr val="hlink"/>
                                      </a:solidFill>
                                      <a:latin typeface="Cambria Math"/>
                                      <a:ea typeface="標楷體" pitchFamily="65" charset="-12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TW" i="1">
                                      <a:solidFill>
                                        <a:schemeClr val="hlink"/>
                                      </a:solidFill>
                                      <a:latin typeface="Cambria Math" panose="02040503050406030204" pitchFamily="18" charset="0"/>
                                      <a:ea typeface="標楷體" pitchFamily="65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1">
                                      <a:solidFill>
                                        <a:schemeClr val="hlink"/>
                                      </a:solidFill>
                                      <a:latin typeface="Cambria Math"/>
                                      <a:ea typeface="標楷體" pitchFamily="65" charset="-120"/>
                                    </a:rPr>
                                    <m:t>𝐯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solidFill>
                                        <a:schemeClr val="hlink"/>
                                      </a:solidFill>
                                      <a:latin typeface="Cambria Math"/>
                                      <a:ea typeface="標楷體" pitchFamily="65" charset="-12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sSup>
                            <m:sSupPr>
                              <m:ctrlPr>
                                <a:rPr lang="en-US" altLang="zh-TW" i="1" smtClean="0">
                                  <a:solidFill>
                                    <a:schemeClr val="hlink"/>
                                  </a:solidFill>
                                  <a:latin typeface="Cambria Math" panose="02040503050406030204" pitchFamily="18" charset="0"/>
                                  <a:ea typeface="標楷體" pitchFamily="65" charset="-12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solidFill>
                                    <a:schemeClr val="hlink"/>
                                  </a:solidFill>
                                  <a:latin typeface="Cambria Math"/>
                                  <a:ea typeface="標楷體" pitchFamily="65" charset="-12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solidFill>
                                    <a:schemeClr val="hlink"/>
                                  </a:solidFill>
                                  <a:latin typeface="Cambria Math"/>
                                  <a:ea typeface="標楷體" pitchFamily="65" charset="-12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lang="en-US" altLang="zh-TW" b="0" i="1" smtClean="0">
                          <a:solidFill>
                            <a:schemeClr val="hlink"/>
                          </a:solidFill>
                          <a:latin typeface="Cambria Math"/>
                          <a:ea typeface="標楷體" pitchFamily="65" charset="-120"/>
                        </a:rPr>
                        <m:t>=</m:t>
                      </m:r>
                      <m:sSub>
                        <m:sSubPr>
                          <m:ctrlPr>
                            <a:rPr lang="en-US" altLang="zh-TW" b="0" i="1" smtClean="0">
                              <a:solidFill>
                                <a:schemeClr val="hlink"/>
                              </a:solidFill>
                              <a:latin typeface="Cambria Math" panose="02040503050406030204" pitchFamily="18" charset="0"/>
                              <a:ea typeface="標楷體" pitchFamily="65" charset="-12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b="0" i="1" smtClean="0">
                                  <a:solidFill>
                                    <a:schemeClr val="hlink"/>
                                  </a:solidFill>
                                  <a:latin typeface="Cambria Math" panose="02040503050406030204" pitchFamily="18" charset="0"/>
                                  <a:ea typeface="標楷體" pitchFamily="65" charset="-12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solidFill>
                                    <a:schemeClr val="hlink"/>
                                  </a:solidFill>
                                  <a:latin typeface="Cambria Math"/>
                                  <a:ea typeface="標楷體" pitchFamily="65" charset="-120"/>
                                </a:rPr>
                                <m:t>0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solidFill>
                                        <a:schemeClr val="hlink"/>
                                      </a:solidFill>
                                      <a:latin typeface="Cambria Math" panose="02040503050406030204" pitchFamily="18" charset="0"/>
                                      <a:ea typeface="標楷體" pitchFamily="65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1">
                                      <a:solidFill>
                                        <a:schemeClr val="hlink"/>
                                      </a:solidFill>
                                      <a:latin typeface="Cambria Math"/>
                                      <a:ea typeface="標楷體" pitchFamily="65" charset="-120"/>
                                    </a:rPr>
                                    <m:t>𝐯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solidFill>
                                        <a:schemeClr val="hlink"/>
                                      </a:solidFill>
                                      <a:latin typeface="Cambria Math"/>
                                      <a:ea typeface="標楷體" pitchFamily="65" charset="-12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>
                                  <a:solidFill>
                                    <a:schemeClr val="hlink"/>
                                  </a:solidFill>
                                  <a:latin typeface="Cambria Math"/>
                                  <a:ea typeface="標楷體" pitchFamily="65" charset="-120"/>
                                </a:rPr>
                                <m:t>+</m:t>
                              </m:r>
                              <m:r>
                                <a:rPr lang="en-US" altLang="zh-TW" i="1">
                                  <a:solidFill>
                                    <a:schemeClr val="hlink"/>
                                  </a:solidFill>
                                  <a:latin typeface="Cambria Math"/>
                                  <a:ea typeface="標楷體" pitchFamily="65" charset="-120"/>
                                </a:rPr>
                                <m:t>0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solidFill>
                                        <a:schemeClr val="hlink"/>
                                      </a:solidFill>
                                      <a:latin typeface="Cambria Math" panose="02040503050406030204" pitchFamily="18" charset="0"/>
                                      <a:ea typeface="標楷體" pitchFamily="65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1">
                                      <a:solidFill>
                                        <a:schemeClr val="hlink"/>
                                      </a:solidFill>
                                      <a:latin typeface="Cambria Math"/>
                                      <a:ea typeface="標楷體" pitchFamily="65" charset="-120"/>
                                    </a:rPr>
                                    <m:t>𝐯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solidFill>
                                        <a:schemeClr val="hlink"/>
                                      </a:solidFill>
                                      <a:latin typeface="Cambria Math"/>
                                      <a:ea typeface="標楷體" pitchFamily="65" charset="-12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TW" i="1">
                                  <a:solidFill>
                                    <a:schemeClr val="hlink"/>
                                  </a:solidFill>
                                  <a:latin typeface="Cambria Math"/>
                                  <a:ea typeface="標楷體" pitchFamily="65" charset="-120"/>
                                </a:rPr>
                                <m:t>+⋯+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solidFill>
                                        <a:schemeClr val="hlink"/>
                                      </a:solidFill>
                                      <a:latin typeface="Cambria Math" panose="02040503050406030204" pitchFamily="18" charset="0"/>
                                      <a:ea typeface="標楷體" pitchFamily="65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solidFill>
                                        <a:schemeClr val="hlink"/>
                                      </a:solidFill>
                                      <a:latin typeface="Cambria Math"/>
                                      <a:ea typeface="標楷體" pitchFamily="65" charset="-12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solidFill>
                                        <a:schemeClr val="hlink"/>
                                      </a:solidFill>
                                      <a:latin typeface="Cambria Math"/>
                                      <a:ea typeface="標楷體" pitchFamily="65" charset="-12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TW" i="1">
                                      <a:solidFill>
                                        <a:schemeClr val="hlink"/>
                                      </a:solidFill>
                                      <a:latin typeface="Cambria Math" panose="02040503050406030204" pitchFamily="18" charset="0"/>
                                      <a:ea typeface="標楷體" pitchFamily="65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1">
                                      <a:solidFill>
                                        <a:schemeClr val="hlink"/>
                                      </a:solidFill>
                                      <a:latin typeface="Cambria Math"/>
                                      <a:ea typeface="標楷體" pitchFamily="65" charset="-120"/>
                                    </a:rPr>
                                    <m:t>𝐯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solidFill>
                                        <a:schemeClr val="hlink"/>
                                      </a:solidFill>
                                      <a:latin typeface="Cambria Math"/>
                                      <a:ea typeface="標楷體" pitchFamily="65" charset="-12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TW" i="1">
                                  <a:solidFill>
                                    <a:schemeClr val="hlink"/>
                                  </a:solidFill>
                                  <a:latin typeface="Cambria Math"/>
                                  <a:ea typeface="標楷體" pitchFamily="65" charset="-120"/>
                                </a:rPr>
                                <m:t>+⋯+0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solidFill>
                                        <a:schemeClr val="hlink"/>
                                      </a:solidFill>
                                      <a:latin typeface="Cambria Math" panose="02040503050406030204" pitchFamily="18" charset="0"/>
                                      <a:ea typeface="標楷體" pitchFamily="65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1">
                                      <a:solidFill>
                                        <a:schemeClr val="hlink"/>
                                      </a:solidFill>
                                      <a:latin typeface="Cambria Math"/>
                                      <a:ea typeface="標楷體" pitchFamily="65" charset="-120"/>
                                    </a:rPr>
                                    <m:t>𝐯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solidFill>
                                        <a:schemeClr val="hlink"/>
                                      </a:solidFill>
                                      <a:latin typeface="Cambria Math"/>
                                      <a:ea typeface="標楷體" pitchFamily="65" charset="-12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sSup>
                            <m:sSupPr>
                              <m:ctrlPr>
                                <a:rPr lang="en-US" altLang="zh-TW" i="1">
                                  <a:solidFill>
                                    <a:schemeClr val="hlink"/>
                                  </a:solidFill>
                                  <a:latin typeface="Cambria Math" panose="02040503050406030204" pitchFamily="18" charset="0"/>
                                  <a:ea typeface="標楷體" pitchFamily="65" charset="-12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solidFill>
                                    <a:schemeClr val="hlink"/>
                                  </a:solidFill>
                                  <a:latin typeface="Cambria Math"/>
                                  <a:ea typeface="標楷體" pitchFamily="65" charset="-12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altLang="zh-TW" i="1">
                                  <a:solidFill>
                                    <a:schemeClr val="hlink"/>
                                  </a:solidFill>
                                  <a:latin typeface="Cambria Math"/>
                                  <a:ea typeface="標楷體" pitchFamily="65" charset="-12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lang="en-US" altLang="zh-TW" b="0" i="1" smtClean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  <a:ea typeface="標楷體" pitchFamily="65" charset="-120"/>
                        </a:rPr>
                        <m:t>=</m:t>
                      </m:r>
                      <m:sSup>
                        <m:sSupPr>
                          <m:ctrlPr>
                            <a:rPr lang="en-US" altLang="zh-TW" b="0" i="1" smtClean="0">
                              <a:solidFill>
                                <a:schemeClr val="hlink"/>
                              </a:solidFill>
                              <a:latin typeface="Cambria Math" panose="02040503050406030204" pitchFamily="18" charset="0"/>
                              <a:ea typeface="標楷體" pitchFamily="65" charset="-12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b="0" i="1" smtClean="0">
                                  <a:solidFill>
                                    <a:schemeClr val="hlink"/>
                                  </a:solidFill>
                                  <a:latin typeface="Cambria Math" panose="02040503050406030204" pitchFamily="18" charset="0"/>
                                  <a:ea typeface="標楷體" pitchFamily="65" charset="-12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solidFill>
                                    <a:schemeClr val="hlink"/>
                                  </a:solidFill>
                                  <a:latin typeface="Cambria Math" panose="02040503050406030204" pitchFamily="18" charset="0"/>
                                  <a:ea typeface="標楷體" pitchFamily="65" charset="-120"/>
                                </a:rPr>
                                <m:t>0⋯0 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solidFill>
                                        <a:schemeClr val="hlink"/>
                                      </a:solidFill>
                                      <a:latin typeface="Cambria Math" panose="02040503050406030204" pitchFamily="18" charset="0"/>
                                      <a:ea typeface="標楷體" pitchFamily="65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solidFill>
                                        <a:schemeClr val="hlink"/>
                                      </a:solidFill>
                                      <a:latin typeface="Cambria Math"/>
                                      <a:ea typeface="標楷體" pitchFamily="65" charset="-12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solidFill>
                                        <a:schemeClr val="hlink"/>
                                      </a:solidFill>
                                      <a:latin typeface="Cambria Math"/>
                                      <a:ea typeface="標楷體" pitchFamily="65" charset="-12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TW" b="0" i="1" smtClean="0">
                                  <a:solidFill>
                                    <a:schemeClr val="hlink"/>
                                  </a:solidFill>
                                  <a:latin typeface="Cambria Math" panose="02040503050406030204" pitchFamily="18" charset="0"/>
                                  <a:ea typeface="標楷體" pitchFamily="65" charset="-120"/>
                                </a:rPr>
                                <m:t> 0⋯0</m:t>
                              </m:r>
                            </m:e>
                          </m:d>
                        </m:e>
                        <m:sup>
                          <m:r>
                            <a:rPr lang="en-US" altLang="zh-TW" b="0" i="1" smtClean="0">
                              <a:solidFill>
                                <a:schemeClr val="hlink"/>
                              </a:solidFill>
                              <a:latin typeface="Cambria Math" panose="02040503050406030204" pitchFamily="18" charset="0"/>
                              <a:ea typeface="標楷體" pitchFamily="65" charset="-12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altLang="zh-TW" dirty="0">
                  <a:solidFill>
                    <a:schemeClr val="hlink"/>
                  </a:solidFill>
                  <a:latin typeface="Times New Roman" pitchFamily="18" charset="0"/>
                  <a:ea typeface="標楷體" pitchFamily="65" charset="-120"/>
                </a:endParaRPr>
              </a:p>
            </p:txBody>
          </p:sp>
        </mc:Choice>
        <mc:Fallback>
          <p:sp>
            <p:nvSpPr>
              <p:cNvPr id="23560" name="Rectangle 10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785812"/>
                <a:ext cx="9036496" cy="1995116"/>
              </a:xfrm>
              <a:prstGeom prst="rect">
                <a:avLst/>
              </a:prstGeom>
              <a:blipFill rotWithShape="0">
                <a:blip r:embed="rId3"/>
                <a:stretch>
                  <a:fillRect t="-4281" r="-94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3554" name="Object 10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64536225"/>
              </p:ext>
            </p:extLst>
          </p:nvPr>
        </p:nvGraphicFramePr>
        <p:xfrm>
          <a:off x="501848" y="2896295"/>
          <a:ext cx="8102600" cy="820737"/>
        </p:xfrm>
        <a:graphic>
          <a:graphicData uri="http://schemas.openxmlformats.org/presentationml/2006/ole">
            <p:oleObj spid="_x0000_s71374" name="Equation" r:id="rId4" imgW="4660560" imgH="457200" progId="">
              <p:embed/>
            </p:oleObj>
          </a:graphicData>
        </a:graphic>
      </p:graphicFrame>
      <p:grpSp>
        <p:nvGrpSpPr>
          <p:cNvPr id="23561" name="群組 16"/>
          <p:cNvGrpSpPr>
            <a:grpSpLocks/>
          </p:cNvGrpSpPr>
          <p:nvPr/>
        </p:nvGrpSpPr>
        <p:grpSpPr bwMode="auto">
          <a:xfrm>
            <a:off x="2351336" y="5988297"/>
            <a:ext cx="1905000" cy="609898"/>
            <a:chOff x="2476500" y="4000504"/>
            <a:chExt cx="1905000" cy="609898"/>
          </a:xfrm>
        </p:grpSpPr>
        <p:graphicFrame>
          <p:nvGraphicFramePr>
            <p:cNvPr id="23559" name="Object 104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1435693031"/>
                </p:ext>
              </p:extLst>
            </p:nvPr>
          </p:nvGraphicFramePr>
          <p:xfrm>
            <a:off x="2476500" y="4229402"/>
            <a:ext cx="1905000" cy="381000"/>
          </p:xfrm>
          <a:graphic>
            <a:graphicData uri="http://schemas.openxmlformats.org/presentationml/2006/ole">
              <p:oleObj spid="_x0000_s71375" name="Equation" r:id="rId5" imgW="952200" imgH="190440" progId="">
                <p:embed/>
              </p:oleObj>
            </a:graphicData>
          </a:graphic>
        </p:graphicFrame>
        <p:sp>
          <p:nvSpPr>
            <p:cNvPr id="23567" name="Line 1042"/>
            <p:cNvSpPr>
              <a:spLocks noChangeShapeType="1"/>
            </p:cNvSpPr>
            <p:nvPr/>
          </p:nvSpPr>
          <p:spPr bwMode="auto">
            <a:xfrm flipH="1" flipV="1">
              <a:off x="2603500" y="4076704"/>
              <a:ext cx="838200" cy="15240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23568" name="Line 1043"/>
            <p:cNvSpPr>
              <a:spLocks noChangeShapeType="1"/>
            </p:cNvSpPr>
            <p:nvPr/>
          </p:nvSpPr>
          <p:spPr bwMode="auto">
            <a:xfrm flipH="1" flipV="1">
              <a:off x="3441700" y="4000504"/>
              <a:ext cx="0" cy="22860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23569" name="Line 1044"/>
            <p:cNvSpPr>
              <a:spLocks noChangeShapeType="1"/>
            </p:cNvSpPr>
            <p:nvPr/>
          </p:nvSpPr>
          <p:spPr bwMode="auto">
            <a:xfrm flipV="1">
              <a:off x="3441700" y="4076704"/>
              <a:ext cx="838200" cy="15240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</p:grpSp>
      <p:grpSp>
        <p:nvGrpSpPr>
          <p:cNvPr id="23562" name="群組 18"/>
          <p:cNvGrpSpPr>
            <a:grpSpLocks/>
          </p:cNvGrpSpPr>
          <p:nvPr/>
        </p:nvGrpSpPr>
        <p:grpSpPr bwMode="auto">
          <a:xfrm>
            <a:off x="5572696" y="5229200"/>
            <a:ext cx="2383680" cy="1687116"/>
            <a:chOff x="5810250" y="3357562"/>
            <a:chExt cx="2383680" cy="1663452"/>
          </a:xfrm>
        </p:grpSpPr>
        <p:graphicFrame>
          <p:nvGraphicFramePr>
            <p:cNvPr id="23557" name="Object 103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199587940"/>
                </p:ext>
              </p:extLst>
            </p:nvPr>
          </p:nvGraphicFramePr>
          <p:xfrm>
            <a:off x="6365130" y="4640014"/>
            <a:ext cx="1828800" cy="381000"/>
          </p:xfrm>
          <a:graphic>
            <a:graphicData uri="http://schemas.openxmlformats.org/presentationml/2006/ole">
              <p:oleObj spid="_x0000_s71376" name="Equation" r:id="rId6" imgW="914400" imgH="190440" progId="">
                <p:embed/>
              </p:oleObj>
            </a:graphicData>
          </a:graphic>
        </p:graphicFrame>
        <p:grpSp>
          <p:nvGrpSpPr>
            <p:cNvPr id="23563" name="群組 17"/>
            <p:cNvGrpSpPr>
              <a:grpSpLocks/>
            </p:cNvGrpSpPr>
            <p:nvPr/>
          </p:nvGrpSpPr>
          <p:grpSpPr bwMode="auto">
            <a:xfrm>
              <a:off x="5810250" y="3357562"/>
              <a:ext cx="2362200" cy="1270000"/>
              <a:chOff x="5810250" y="3357562"/>
              <a:chExt cx="2362200" cy="1270000"/>
            </a:xfrm>
          </p:grpSpPr>
          <p:graphicFrame>
            <p:nvGraphicFramePr>
              <p:cNvPr id="23558" name="Object 1040"/>
              <p:cNvGraphicFramePr>
                <a:graphicFrameLocks noChangeAspect="1"/>
              </p:cNvGraphicFramePr>
              <p:nvPr/>
            </p:nvGraphicFramePr>
            <p:xfrm>
              <a:off x="5810250" y="3357562"/>
              <a:ext cx="2362200" cy="1270000"/>
            </p:xfrm>
            <a:graphic>
              <a:graphicData uri="http://schemas.openxmlformats.org/presentationml/2006/ole">
                <p:oleObj spid="_x0000_s71377" name="Equation" r:id="rId7" imgW="1180588" imgH="634725" progId="Equation.3">
                  <p:embed/>
                </p:oleObj>
              </a:graphicData>
            </a:graphic>
          </p:graphicFrame>
          <p:sp>
            <p:nvSpPr>
              <p:cNvPr id="23564" name="Oval 1046"/>
              <p:cNvSpPr>
                <a:spLocks noChangeArrowheads="1"/>
              </p:cNvSpPr>
              <p:nvPr/>
            </p:nvSpPr>
            <p:spPr bwMode="auto">
              <a:xfrm>
                <a:off x="6926263" y="3819524"/>
                <a:ext cx="450850" cy="414338"/>
              </a:xfrm>
              <a:prstGeom prst="ellipse">
                <a:avLst/>
              </a:prstGeom>
              <a:noFill/>
              <a:ln w="25400">
                <a:solidFill>
                  <a:schemeClr val="hlink"/>
                </a:solidFill>
                <a:miter lim="800000"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3565" name="Oval 1047"/>
              <p:cNvSpPr>
                <a:spLocks noChangeArrowheads="1"/>
              </p:cNvSpPr>
              <p:nvPr/>
            </p:nvSpPr>
            <p:spPr bwMode="auto">
              <a:xfrm>
                <a:off x="7605713" y="4157662"/>
                <a:ext cx="450850" cy="414338"/>
              </a:xfrm>
              <a:prstGeom prst="ellipse">
                <a:avLst/>
              </a:prstGeom>
              <a:noFill/>
              <a:ln w="25400">
                <a:solidFill>
                  <a:schemeClr val="hlink"/>
                </a:solidFill>
                <a:miter lim="800000"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3566" name="Oval 1048"/>
              <p:cNvSpPr>
                <a:spLocks noChangeArrowheads="1"/>
              </p:cNvSpPr>
              <p:nvPr/>
            </p:nvSpPr>
            <p:spPr bwMode="auto">
              <a:xfrm>
                <a:off x="6411913" y="3419474"/>
                <a:ext cx="450850" cy="414338"/>
              </a:xfrm>
              <a:prstGeom prst="ellipse">
                <a:avLst/>
              </a:prstGeom>
              <a:noFill/>
              <a:ln w="25400">
                <a:solidFill>
                  <a:schemeClr val="hlink"/>
                </a:solidFill>
                <a:miter lim="800000"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</p:grpSp>
      <p:graphicFrame>
        <p:nvGraphicFramePr>
          <p:cNvPr id="23555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22281481"/>
              </p:ext>
            </p:extLst>
          </p:nvPr>
        </p:nvGraphicFramePr>
        <p:xfrm>
          <a:off x="539552" y="3933056"/>
          <a:ext cx="8404225" cy="1187450"/>
        </p:xfrm>
        <a:graphic>
          <a:graphicData uri="http://schemas.openxmlformats.org/presentationml/2006/ole">
            <p:oleObj spid="_x0000_s71378" name="Equation" r:id="rId8" imgW="4673520" imgH="660240" progId="">
              <p:embed/>
            </p:oleObj>
          </a:graphicData>
        </a:graphic>
      </p:graphicFrame>
      <p:graphicFrame>
        <p:nvGraphicFramePr>
          <p:cNvPr id="23556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40794921"/>
              </p:ext>
            </p:extLst>
          </p:nvPr>
        </p:nvGraphicFramePr>
        <p:xfrm>
          <a:off x="1054348" y="5693022"/>
          <a:ext cx="3949700" cy="366712"/>
        </p:xfrm>
        <a:graphic>
          <a:graphicData uri="http://schemas.openxmlformats.org/presentationml/2006/ole">
            <p:oleObj spid="_x0000_s71379" name="Equation" r:id="rId9" imgW="2184400" imgH="203200" progId="">
              <p:embed/>
            </p:oleObj>
          </a:graphicData>
        </a:graphic>
      </p:graphicFrame>
      <p:graphicFrame>
        <p:nvGraphicFramePr>
          <p:cNvPr id="2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00809838"/>
              </p:ext>
            </p:extLst>
          </p:nvPr>
        </p:nvGraphicFramePr>
        <p:xfrm>
          <a:off x="1708820" y="5309145"/>
          <a:ext cx="939800" cy="711200"/>
        </p:xfrm>
        <a:graphic>
          <a:graphicData uri="http://schemas.openxmlformats.org/presentationml/2006/ole">
            <p:oleObj spid="_x0000_s71380" name="Equation" r:id="rId10" imgW="469800" imgH="355320" progId="">
              <p:embed/>
            </p:oleObj>
          </a:graphicData>
        </a:graphic>
      </p:graphicFrame>
      <p:graphicFrame>
        <p:nvGraphicFramePr>
          <p:cNvPr id="19" name="物件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502270"/>
              </p:ext>
            </p:extLst>
          </p:nvPr>
        </p:nvGraphicFramePr>
        <p:xfrm>
          <a:off x="2668836" y="5301208"/>
          <a:ext cx="2235200" cy="711200"/>
        </p:xfrm>
        <a:graphic>
          <a:graphicData uri="http://schemas.openxmlformats.org/presentationml/2006/ole">
            <p:oleObj spid="_x0000_s71381" name="Equation" r:id="rId11" imgW="1117440" imgH="35532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7.2 Diagonalization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857250"/>
            <a:ext cx="7924800" cy="533400"/>
          </a:xfrm>
        </p:spPr>
        <p:txBody>
          <a:bodyPr/>
          <a:lstStyle/>
          <a:p>
            <a:pPr eaLnBrk="1" hangingPunct="1"/>
            <a:r>
              <a:rPr lang="en-US" altLang="zh-TW" dirty="0" err="1" smtClean="0">
                <a:solidFill>
                  <a:srgbClr val="FF0000"/>
                </a:solidFill>
              </a:rPr>
              <a:t>Diagonalization</a:t>
            </a:r>
            <a:r>
              <a:rPr lang="en-US" altLang="zh-TW" dirty="0" smtClean="0">
                <a:solidFill>
                  <a:srgbClr val="FF0000"/>
                </a:solidFill>
              </a:rPr>
              <a:t> problem </a:t>
            </a:r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990600" y="1269380"/>
            <a:ext cx="773906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  <a:defRPr/>
            </a:pP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For a square matrix 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</a:rPr>
              <a:t>A,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does there exist an invertible matrix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</a:rPr>
              <a:t> P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such that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</a:rPr>
              <a:t> </a:t>
            </a:r>
            <a:r>
              <a:rPr lang="en-US" altLang="zh-TW" i="1" dirty="0">
                <a:latin typeface="+mn-lt"/>
                <a:ea typeface="標楷體" pitchFamily="65" charset="-120"/>
              </a:rPr>
              <a:t>P</a:t>
            </a:r>
            <a:r>
              <a:rPr lang="en-US" altLang="zh-TW" baseline="30000" dirty="0">
                <a:latin typeface="+mn-lt"/>
              </a:rPr>
              <a:t>–</a:t>
            </a:r>
            <a:r>
              <a:rPr lang="en-US" altLang="zh-TW" baseline="30000" dirty="0">
                <a:latin typeface="+mn-lt"/>
                <a:ea typeface="標楷體" pitchFamily="65" charset="-120"/>
              </a:rPr>
              <a:t>1</a:t>
            </a:r>
            <a:r>
              <a:rPr lang="en-US" altLang="zh-TW" i="1" dirty="0">
                <a:latin typeface="+mn-lt"/>
                <a:ea typeface="標楷體" pitchFamily="65" charset="-120"/>
              </a:rPr>
              <a:t>AP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</a:rPr>
              <a:t>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is diagonal?</a:t>
            </a:r>
          </a:p>
        </p:txBody>
      </p:sp>
      <p:sp>
        <p:nvSpPr>
          <p:cNvPr id="19462" name="Rectangle 5"/>
          <p:cNvSpPr>
            <a:spLocks noChangeArrowheads="1"/>
          </p:cNvSpPr>
          <p:nvPr/>
        </p:nvSpPr>
        <p:spPr bwMode="auto">
          <a:xfrm>
            <a:off x="395288" y="2214563"/>
            <a:ext cx="7924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96850" indent="-1968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  <a:defRPr/>
            </a:pPr>
            <a:r>
              <a:rPr lang="en-US" altLang="zh-TW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Diagonalizable </a:t>
            </a:r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matrix</a:t>
            </a:r>
            <a:endParaRPr lang="en-US" altLang="zh-TW" dirty="0">
              <a:solidFill>
                <a:srgbClr val="FF0000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1004888" y="2646363"/>
            <a:ext cx="7743825" cy="2222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SzPct val="40000"/>
              <a:buFont typeface="Wingdings" pitchFamily="2" charset="2"/>
              <a:buNone/>
              <a:defRPr/>
            </a:pP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Definition 1: A square matrix 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</a:rPr>
              <a:t>A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 is called </a:t>
            </a:r>
            <a:r>
              <a:rPr lang="en-US" altLang="zh-TW" b="1" dirty="0">
                <a:latin typeface="Times New Roman" pitchFamily="18" charset="0"/>
                <a:ea typeface="標楷體" pitchFamily="65" charset="-120"/>
              </a:rPr>
              <a:t>diagonalizable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 if there exists an invertible matrix 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</a:rPr>
              <a:t>P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such that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</a:rPr>
              <a:t> </a:t>
            </a:r>
            <a:r>
              <a:rPr lang="en-US" altLang="zh-TW" i="1" dirty="0">
                <a:latin typeface="+mn-lt"/>
                <a:ea typeface="標楷體" pitchFamily="65" charset="-120"/>
              </a:rPr>
              <a:t>P</a:t>
            </a:r>
            <a:r>
              <a:rPr lang="en-US" altLang="zh-TW" baseline="30000" dirty="0">
                <a:latin typeface="+mn-lt"/>
              </a:rPr>
              <a:t>–</a:t>
            </a:r>
            <a:r>
              <a:rPr lang="en-US" altLang="zh-TW" baseline="30000" dirty="0">
                <a:latin typeface="+mn-lt"/>
                <a:ea typeface="標楷體" pitchFamily="65" charset="-120"/>
              </a:rPr>
              <a:t>1</a:t>
            </a:r>
            <a:r>
              <a:rPr lang="en-US" altLang="zh-TW" i="1" dirty="0">
                <a:latin typeface="+mn-lt"/>
                <a:ea typeface="標楷體" pitchFamily="65" charset="-120"/>
              </a:rPr>
              <a:t>AP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</a:rPr>
              <a:t>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is a diagonal matrix (i.e., 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</a:rPr>
              <a:t>P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 </a:t>
            </a:r>
            <a:r>
              <a:rPr lang="en-US" altLang="zh-TW" dirty="0" err="1">
                <a:latin typeface="Times New Roman" pitchFamily="18" charset="0"/>
                <a:ea typeface="標楷體" pitchFamily="65" charset="-120"/>
              </a:rPr>
              <a:t>diagonalizes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 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</a:rPr>
              <a:t>A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)</a:t>
            </a:r>
          </a:p>
          <a:p>
            <a:pPr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SzPct val="40000"/>
              <a:buFont typeface="Wingdings" pitchFamily="2" charset="2"/>
              <a:buNone/>
              <a:defRPr/>
            </a:pP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Definition 2: A square matrix 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</a:rPr>
              <a:t>A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 is called </a:t>
            </a:r>
            <a:r>
              <a:rPr lang="en-US" altLang="zh-TW" b="1" dirty="0">
                <a:latin typeface="Times New Roman" pitchFamily="18" charset="0"/>
                <a:ea typeface="標楷體" pitchFamily="65" charset="-120"/>
              </a:rPr>
              <a:t>diagonalizable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 if 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</a:rPr>
              <a:t>A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 is </a:t>
            </a:r>
            <a:r>
              <a:rPr lang="en-US" altLang="zh-TW" b="1" dirty="0">
                <a:latin typeface="Times New Roman" pitchFamily="18" charset="0"/>
                <a:ea typeface="標楷體" pitchFamily="65" charset="-120"/>
              </a:rPr>
              <a:t>similar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 to a diagonal matrix</a:t>
            </a:r>
          </a:p>
        </p:txBody>
      </p:sp>
      <p:sp>
        <p:nvSpPr>
          <p:cNvPr id="74759" name="Rectangle 7"/>
          <p:cNvSpPr>
            <a:spLocks noChangeArrowheads="1"/>
          </p:cNvSpPr>
          <p:nvPr/>
        </p:nvSpPr>
        <p:spPr bwMode="auto">
          <a:xfrm>
            <a:off x="395288" y="5467350"/>
            <a:ext cx="792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</a:pPr>
            <a:r>
              <a:rPr lang="en-US" altLang="zh-TW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Notes:</a:t>
            </a:r>
          </a:p>
        </p:txBody>
      </p:sp>
      <p:sp>
        <p:nvSpPr>
          <p:cNvPr id="74760" name="Rectangle 8"/>
          <p:cNvSpPr>
            <a:spLocks noChangeArrowheads="1"/>
          </p:cNvSpPr>
          <p:nvPr/>
        </p:nvSpPr>
        <p:spPr bwMode="auto">
          <a:xfrm>
            <a:off x="827088" y="5868988"/>
            <a:ext cx="7993384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6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In this section, I 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</a:rPr>
              <a:t>will show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that the eigenvalue 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</a:rPr>
              <a:t>and eigenvector problem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is closely related to the diagonalization problem</a:t>
            </a:r>
          </a:p>
        </p:txBody>
      </p:sp>
      <p:sp>
        <p:nvSpPr>
          <p:cNvPr id="11" name="文字方塊 11"/>
          <p:cNvSpPr txBox="1">
            <a:spLocks noChangeArrowheads="1"/>
          </p:cNvSpPr>
          <p:nvPr/>
        </p:nvSpPr>
        <p:spPr bwMode="auto">
          <a:xfrm>
            <a:off x="1000125" y="4887565"/>
            <a:ext cx="77866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>
              <a:lnSpc>
                <a:spcPct val="110000"/>
              </a:lnSpc>
              <a:defRPr/>
            </a:pP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※ In Sec. 6.4, two square matrices </a:t>
            </a:r>
            <a:r>
              <a:rPr lang="en-US" altLang="zh-TW" sz="18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A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 and </a:t>
            </a:r>
            <a:r>
              <a:rPr lang="en-US" altLang="zh-TW" sz="18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B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 are </a:t>
            </a:r>
            <a:r>
              <a:rPr lang="en-US" altLang="zh-TW" sz="1800" b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similar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 if there exists an invertible matrix </a:t>
            </a:r>
            <a:r>
              <a:rPr lang="en-US" altLang="zh-TW" sz="18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P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 such that </a:t>
            </a:r>
            <a:r>
              <a:rPr lang="en-US" altLang="zh-TW" sz="18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B 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= </a:t>
            </a:r>
            <a:r>
              <a:rPr lang="en-US" altLang="zh-TW" sz="18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P</a:t>
            </a:r>
            <a:r>
              <a:rPr lang="en-US" altLang="zh-TW" sz="1800" baseline="30000" dirty="0">
                <a:solidFill>
                  <a:srgbClr val="0000FF"/>
                </a:solidFill>
                <a:latin typeface="+mn-lt"/>
              </a:rPr>
              <a:t>–</a:t>
            </a:r>
            <a:r>
              <a:rPr lang="en-US" altLang="zh-TW" sz="1800" baseline="30000" dirty="0">
                <a:solidFill>
                  <a:srgbClr val="0000FF"/>
                </a:solidFill>
                <a:latin typeface="+mn-lt"/>
                <a:ea typeface="標楷體" pitchFamily="65" charset="-120"/>
              </a:rPr>
              <a:t>1</a:t>
            </a:r>
            <a:r>
              <a:rPr lang="en-US" altLang="zh-TW" sz="18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AP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.</a:t>
            </a:r>
            <a:endParaRPr lang="zh-TW" altLang="en-US" sz="1800" i="1" baseline="30000" dirty="0">
              <a:solidFill>
                <a:srgbClr val="0000FF"/>
              </a:solidFill>
              <a:latin typeface="+mn-lt"/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14400"/>
            <a:ext cx="7924800" cy="533400"/>
          </a:xfrm>
        </p:spPr>
        <p:txBody>
          <a:bodyPr/>
          <a:lstStyle/>
          <a:p>
            <a:pPr eaLnBrk="1" hangingPunct="1"/>
            <a:r>
              <a:rPr lang="en-US" altLang="zh-TW" smtClean="0"/>
              <a:t>Thm. 7.4: Similar matrices have the same eigenvalues</a:t>
            </a:r>
          </a:p>
        </p:txBody>
      </p:sp>
      <p:sp>
        <p:nvSpPr>
          <p:cNvPr id="24581" name="Rectangle 4"/>
          <p:cNvSpPr>
            <a:spLocks noChangeArrowheads="1"/>
          </p:cNvSpPr>
          <p:nvPr/>
        </p:nvSpPr>
        <p:spPr bwMode="auto">
          <a:xfrm>
            <a:off x="1296988" y="1341438"/>
            <a:ext cx="72358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>
                <a:latin typeface="Times New Roman" pitchFamily="18" charset="0"/>
                <a:ea typeface="標楷體" pitchFamily="65" charset="-120"/>
              </a:rPr>
              <a:t>If </a:t>
            </a:r>
            <a:r>
              <a:rPr lang="en-US" altLang="zh-TW" i="1">
                <a:latin typeface="Times New Roman" pitchFamily="18" charset="0"/>
                <a:ea typeface="標楷體" pitchFamily="65" charset="-120"/>
              </a:rPr>
              <a:t>A </a:t>
            </a:r>
            <a:r>
              <a:rPr lang="en-US" altLang="zh-TW">
                <a:latin typeface="Times New Roman" pitchFamily="18" charset="0"/>
                <a:ea typeface="標楷體" pitchFamily="65" charset="-120"/>
              </a:rPr>
              <a:t>and</a:t>
            </a:r>
            <a:r>
              <a:rPr lang="en-US" altLang="zh-TW" i="1">
                <a:latin typeface="Times New Roman" pitchFamily="18" charset="0"/>
                <a:ea typeface="標楷體" pitchFamily="65" charset="-120"/>
              </a:rPr>
              <a:t> B </a:t>
            </a:r>
            <a:r>
              <a:rPr lang="en-US" altLang="zh-TW">
                <a:latin typeface="Times New Roman" pitchFamily="18" charset="0"/>
                <a:ea typeface="標楷體" pitchFamily="65" charset="-120"/>
              </a:rPr>
              <a:t>are similar</a:t>
            </a:r>
            <a:r>
              <a:rPr lang="en-US" altLang="zh-TW" i="1">
                <a:latin typeface="Times New Roman" pitchFamily="18" charset="0"/>
                <a:ea typeface="標楷體" pitchFamily="65" charset="-120"/>
              </a:rPr>
              <a:t> n</a:t>
            </a:r>
            <a:r>
              <a:rPr lang="en-US" altLang="zh-TW">
                <a:latin typeface="Times New Roman" pitchFamily="18" charset="0"/>
                <a:ea typeface="標楷體" pitchFamily="65" charset="-120"/>
                <a:sym typeface="Symbol" pitchFamily="18" charset="2"/>
              </a:rPr>
              <a:t></a:t>
            </a:r>
            <a:r>
              <a:rPr lang="en-US" altLang="zh-TW" i="1">
                <a:latin typeface="Times New Roman" pitchFamily="18" charset="0"/>
                <a:ea typeface="標楷體" pitchFamily="65" charset="-120"/>
              </a:rPr>
              <a:t>n </a:t>
            </a:r>
            <a:r>
              <a:rPr lang="en-US" altLang="zh-TW">
                <a:latin typeface="Times New Roman" pitchFamily="18" charset="0"/>
                <a:ea typeface="標楷體" pitchFamily="65" charset="-120"/>
              </a:rPr>
              <a:t>matrices, then they have the same eigenvalues</a:t>
            </a:r>
          </a:p>
        </p:txBody>
      </p:sp>
      <p:grpSp>
        <p:nvGrpSpPr>
          <p:cNvPr id="24582" name="Group 14"/>
          <p:cNvGrpSpPr>
            <a:grpSpLocks/>
          </p:cNvGrpSpPr>
          <p:nvPr/>
        </p:nvGrpSpPr>
        <p:grpSpPr bwMode="auto">
          <a:xfrm>
            <a:off x="533400" y="2319338"/>
            <a:ext cx="7924800" cy="795337"/>
            <a:chOff x="528" y="1296"/>
            <a:chExt cx="4992" cy="501"/>
          </a:xfrm>
        </p:grpSpPr>
        <p:sp>
          <p:nvSpPr>
            <p:cNvPr id="24587" name="Rectangle 5"/>
            <p:cNvSpPr>
              <a:spLocks noChangeArrowheads="1"/>
            </p:cNvSpPr>
            <p:nvPr/>
          </p:nvSpPr>
          <p:spPr bwMode="auto">
            <a:xfrm>
              <a:off x="528" y="1296"/>
              <a:ext cx="4992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196850" indent="-196850">
                <a:lnSpc>
                  <a:spcPct val="90000"/>
                </a:lnSpc>
                <a:spcBef>
                  <a:spcPct val="20000"/>
                </a:spcBef>
                <a:buClr>
                  <a:schemeClr val="tx1"/>
                </a:buClr>
                <a:buSzPct val="40000"/>
                <a:buFont typeface="Wingdings" pitchFamily="2" charset="2"/>
                <a:buNone/>
              </a:pPr>
              <a:r>
                <a:rPr lang="en-US" altLang="zh-TW">
                  <a:solidFill>
                    <a:schemeClr val="hlink"/>
                  </a:solidFill>
                  <a:latin typeface="Times New Roman" pitchFamily="18" charset="0"/>
                  <a:ea typeface="標楷體" pitchFamily="65" charset="-120"/>
                </a:rPr>
                <a:t> Pf:</a:t>
              </a:r>
            </a:p>
          </p:txBody>
        </p:sp>
        <p:graphicFrame>
          <p:nvGraphicFramePr>
            <p:cNvPr id="24579" name="Object 11"/>
            <p:cNvGraphicFramePr>
              <a:graphicFrameLocks noChangeAspect="1"/>
            </p:cNvGraphicFramePr>
            <p:nvPr/>
          </p:nvGraphicFramePr>
          <p:xfrm>
            <a:off x="936" y="1541"/>
            <a:ext cx="2608" cy="256"/>
          </p:xfrm>
          <a:graphic>
            <a:graphicData uri="http://schemas.openxmlformats.org/presentationml/2006/ole">
              <p:oleObj spid="_x0000_s25012" name="方程式" r:id="rId3" imgW="2070100" imgH="203200" progId="Equation.3">
                <p:embed/>
              </p:oleObj>
            </a:graphicData>
          </a:graphic>
        </p:graphicFrame>
      </p:grpSp>
      <p:graphicFrame>
        <p:nvGraphicFramePr>
          <p:cNvPr id="2457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40602927"/>
              </p:ext>
            </p:extLst>
          </p:nvPr>
        </p:nvGraphicFramePr>
        <p:xfrm>
          <a:off x="1169988" y="3789040"/>
          <a:ext cx="7188200" cy="1651000"/>
        </p:xfrm>
        <a:graphic>
          <a:graphicData uri="http://schemas.openxmlformats.org/presentationml/2006/ole">
            <p:oleObj spid="_x0000_s25013" name="Equation" r:id="rId4" imgW="3594100" imgH="825500" progId="">
              <p:embed/>
            </p:oleObj>
          </a:graphicData>
        </a:graphic>
      </p:graphicFrame>
      <p:sp>
        <p:nvSpPr>
          <p:cNvPr id="24583" name="Rectangle 13"/>
          <p:cNvSpPr>
            <a:spLocks noChangeArrowheads="1"/>
          </p:cNvSpPr>
          <p:nvPr/>
        </p:nvSpPr>
        <p:spPr bwMode="auto">
          <a:xfrm>
            <a:off x="1143000" y="5445224"/>
            <a:ext cx="716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Since 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</a:rPr>
              <a:t>A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and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</a:rPr>
              <a:t> B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have the same characteristic equation, they are with the same eigenvalues</a:t>
            </a:r>
          </a:p>
        </p:txBody>
      </p:sp>
      <p:cxnSp>
        <p:nvCxnSpPr>
          <p:cNvPr id="24584" name="直線單箭頭接點 9"/>
          <p:cNvCxnSpPr>
            <a:cxnSpLocks noChangeShapeType="1"/>
          </p:cNvCxnSpPr>
          <p:nvPr/>
        </p:nvCxnSpPr>
        <p:spPr bwMode="auto">
          <a:xfrm rot="10800000" flipV="1">
            <a:off x="4000500" y="2924944"/>
            <a:ext cx="1857375" cy="1071563"/>
          </a:xfrm>
          <a:prstGeom prst="straightConnector1">
            <a:avLst/>
          </a:prstGeom>
          <a:noFill/>
          <a:ln w="19050" algn="ctr">
            <a:solidFill>
              <a:srgbClr val="0000FF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2" name="文字方塊 11"/>
          <p:cNvSpPr txBox="1">
            <a:spLocks noChangeArrowheads="1"/>
          </p:cNvSpPr>
          <p:nvPr/>
        </p:nvSpPr>
        <p:spPr bwMode="auto">
          <a:xfrm>
            <a:off x="5857875" y="2564904"/>
            <a:ext cx="3071813" cy="701675"/>
          </a:xfrm>
          <a:prstGeom prst="rect">
            <a:avLst/>
          </a:prstGeom>
          <a:noFill/>
          <a:ln w="635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For any diagonal matrix in the form of </a:t>
            </a:r>
            <a:r>
              <a:rPr lang="en-US" altLang="zh-TW" sz="18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D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 = </a:t>
            </a:r>
            <a:r>
              <a:rPr lang="el-GR" altLang="zh-TW" sz="18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λ</a:t>
            </a:r>
            <a:r>
              <a:rPr lang="en-US" altLang="zh-TW" sz="18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I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, </a:t>
            </a:r>
            <a:r>
              <a:rPr lang="en-US" altLang="zh-TW" sz="18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P</a:t>
            </a:r>
            <a:r>
              <a:rPr lang="en-US" altLang="zh-TW" sz="1800" baseline="30000" dirty="0">
                <a:solidFill>
                  <a:srgbClr val="0000FF"/>
                </a:solidFill>
              </a:rPr>
              <a:t>–</a:t>
            </a:r>
            <a:r>
              <a:rPr lang="en-US" altLang="zh-TW" sz="1800" baseline="300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1</a:t>
            </a:r>
            <a:r>
              <a:rPr lang="en-US" altLang="zh-TW" sz="18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DP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 = </a:t>
            </a:r>
            <a:r>
              <a:rPr lang="en-US" altLang="zh-TW" sz="18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D</a:t>
            </a:r>
            <a:endParaRPr lang="zh-TW" altLang="en-US" sz="1800" i="1" baseline="30000" dirty="0">
              <a:solidFill>
                <a:srgbClr val="0000FF"/>
              </a:solidFill>
              <a:latin typeface="+mn-lt"/>
              <a:ea typeface="新細明體" pitchFamily="18" charset="-120"/>
            </a:endParaRPr>
          </a:p>
        </p:txBody>
      </p:sp>
      <p:sp>
        <p:nvSpPr>
          <p:cNvPr id="24586" name="Rectangle 13"/>
          <p:cNvSpPr>
            <a:spLocks noChangeArrowheads="1"/>
          </p:cNvSpPr>
          <p:nvPr/>
        </p:nvSpPr>
        <p:spPr bwMode="auto">
          <a:xfrm>
            <a:off x="1116013" y="3305175"/>
            <a:ext cx="79248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40000"/>
            </a:pPr>
            <a:r>
              <a:rPr lang="en-US" altLang="zh-TW" dirty="0" smtClean="0">
                <a:latin typeface="Times New Roman" pitchFamily="18" charset="0"/>
                <a:ea typeface="標楷體" pitchFamily="65" charset="-120"/>
              </a:rPr>
              <a:t>Consider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the characteristic equation</a:t>
            </a:r>
            <a:r>
              <a:rPr lang="zh-TW" altLang="en-US" dirty="0">
                <a:latin typeface="Times New Roman" pitchFamily="18" charset="0"/>
                <a:ea typeface="標楷體" pitchFamily="65" charset="-120"/>
              </a:rPr>
              <a:t>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of 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</a:rPr>
              <a:t>B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:</a:t>
            </a:r>
          </a:p>
        </p:txBody>
      </p:sp>
      <p:sp>
        <p:nvSpPr>
          <p:cNvPr id="13" name="文字方塊 11"/>
          <p:cNvSpPr txBox="1">
            <a:spLocks noChangeArrowheads="1"/>
          </p:cNvSpPr>
          <p:nvPr/>
        </p:nvSpPr>
        <p:spPr bwMode="auto">
          <a:xfrm>
            <a:off x="971600" y="6372036"/>
            <a:ext cx="77129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3050" indent="-273050">
              <a:spcBef>
                <a:spcPts val="600"/>
              </a:spcBef>
              <a:defRPr/>
            </a:pP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※ </a:t>
            </a:r>
            <a:r>
              <a:rPr lang="en-US" altLang="zh-TW" sz="1800" dirty="0" smtClean="0">
                <a:solidFill>
                  <a:srgbClr val="0000FF"/>
                </a:solidFill>
                <a:latin typeface="+mn-lt"/>
                <a:ea typeface="新細明體" pitchFamily="18" charset="-120"/>
              </a:rPr>
              <a:t>Note that the eigenvectors of </a:t>
            </a:r>
            <a:r>
              <a:rPr lang="en-US" altLang="zh-TW" sz="1800" i="1" dirty="0" smtClean="0">
                <a:solidFill>
                  <a:srgbClr val="0000FF"/>
                </a:solidFill>
                <a:latin typeface="+mn-lt"/>
                <a:ea typeface="新細明體" pitchFamily="18" charset="-120"/>
              </a:rPr>
              <a:t>A</a:t>
            </a:r>
            <a:r>
              <a:rPr lang="en-US" altLang="zh-TW" sz="1800" dirty="0" smtClean="0">
                <a:solidFill>
                  <a:srgbClr val="0000FF"/>
                </a:solidFill>
                <a:latin typeface="+mn-lt"/>
                <a:ea typeface="新細明體" pitchFamily="18" charset="-120"/>
              </a:rPr>
              <a:t> and </a:t>
            </a:r>
            <a:r>
              <a:rPr lang="en-US" altLang="zh-TW" sz="1800" i="1" dirty="0" smtClean="0">
                <a:solidFill>
                  <a:srgbClr val="0000FF"/>
                </a:solidFill>
                <a:latin typeface="+mn-lt"/>
                <a:ea typeface="新細明體" pitchFamily="18" charset="-120"/>
              </a:rPr>
              <a:t>B</a:t>
            </a:r>
            <a:r>
              <a:rPr lang="en-US" altLang="zh-TW" sz="1800" dirty="0" smtClean="0">
                <a:solidFill>
                  <a:srgbClr val="0000FF"/>
                </a:solidFill>
                <a:latin typeface="+mn-lt"/>
                <a:ea typeface="新細明體" pitchFamily="18" charset="-120"/>
              </a:rPr>
              <a:t> are not identical</a:t>
            </a:r>
            <a:endParaRPr lang="zh-TW" altLang="en-US" sz="1800" i="1" baseline="30000" dirty="0">
              <a:solidFill>
                <a:srgbClr val="0000FF"/>
              </a:solidFill>
              <a:latin typeface="+mn-lt"/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14400"/>
            <a:ext cx="7924800" cy="533400"/>
          </a:xfrm>
        </p:spPr>
        <p:txBody>
          <a:bodyPr/>
          <a:lstStyle/>
          <a:p>
            <a:pPr eaLnBrk="1" hangingPunct="1"/>
            <a:r>
              <a:rPr lang="en-US" altLang="zh-TW" smtClean="0"/>
              <a:t>Ex 1: Eigenvalue problems and diagonalization programs</a:t>
            </a:r>
          </a:p>
        </p:txBody>
      </p:sp>
      <p:graphicFrame>
        <p:nvGraphicFramePr>
          <p:cNvPr id="25602" name="Object 4"/>
          <p:cNvGraphicFramePr>
            <a:graphicFrameLocks noChangeAspect="1"/>
          </p:cNvGraphicFramePr>
          <p:nvPr/>
        </p:nvGraphicFramePr>
        <p:xfrm>
          <a:off x="3035300" y="1438275"/>
          <a:ext cx="2108200" cy="1270000"/>
        </p:xfrm>
        <a:graphic>
          <a:graphicData uri="http://schemas.openxmlformats.org/presentationml/2006/ole">
            <p:oleObj spid="_x0000_s84015" name="Equation" r:id="rId3" imgW="1054100" imgH="635000" progId="Equation.3">
              <p:embed/>
            </p:oleObj>
          </a:graphicData>
        </a:graphic>
      </p:graphicFrame>
      <p:grpSp>
        <p:nvGrpSpPr>
          <p:cNvPr id="25608" name="Group 11"/>
          <p:cNvGrpSpPr>
            <a:grpSpLocks/>
          </p:cNvGrpSpPr>
          <p:nvPr/>
        </p:nvGrpSpPr>
        <p:grpSpPr bwMode="auto">
          <a:xfrm>
            <a:off x="476250" y="2709863"/>
            <a:ext cx="7696200" cy="1803400"/>
            <a:chOff x="528" y="1632"/>
            <a:chExt cx="4848" cy="1136"/>
          </a:xfrm>
        </p:grpSpPr>
        <p:sp>
          <p:nvSpPr>
            <p:cNvPr id="25610" name="Rectangle 5"/>
            <p:cNvSpPr>
              <a:spLocks noChangeArrowheads="1"/>
            </p:cNvSpPr>
            <p:nvPr/>
          </p:nvSpPr>
          <p:spPr bwMode="auto">
            <a:xfrm>
              <a:off x="528" y="1632"/>
              <a:ext cx="4848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196850" indent="-196850">
                <a:spcBef>
                  <a:spcPct val="20000"/>
                </a:spcBef>
                <a:buClr>
                  <a:schemeClr val="tx1"/>
                </a:buClr>
                <a:buSzPct val="40000"/>
                <a:buFont typeface="Wingdings" pitchFamily="2" charset="2"/>
                <a:buNone/>
              </a:pPr>
              <a:r>
                <a:rPr lang="en-US" altLang="zh-TW">
                  <a:latin typeface="Times New Roman" pitchFamily="18" charset="0"/>
                </a:rPr>
                <a:t> </a:t>
              </a:r>
              <a:r>
                <a:rPr lang="en-US" altLang="zh-TW">
                  <a:solidFill>
                    <a:schemeClr val="hlink"/>
                  </a:solidFill>
                  <a:latin typeface="Times New Roman" pitchFamily="18" charset="0"/>
                </a:rPr>
                <a:t>Sol:  </a:t>
              </a:r>
              <a:r>
                <a:rPr lang="en-US" altLang="zh-TW">
                  <a:latin typeface="Times New Roman" pitchFamily="18" charset="0"/>
                </a:rPr>
                <a:t>Characteristic equation:</a:t>
              </a:r>
              <a:endParaRPr lang="en-US" altLang="zh-TW">
                <a:latin typeface="Times New Roman" pitchFamily="18" charset="0"/>
                <a:ea typeface="標楷體" pitchFamily="65" charset="-120"/>
              </a:endParaRPr>
            </a:p>
          </p:txBody>
        </p:sp>
        <p:graphicFrame>
          <p:nvGraphicFramePr>
            <p:cNvPr id="25606" name="Object 6"/>
            <p:cNvGraphicFramePr>
              <a:graphicFrameLocks noChangeAspect="1"/>
            </p:cNvGraphicFramePr>
            <p:nvPr/>
          </p:nvGraphicFramePr>
          <p:xfrm>
            <a:off x="936" y="1872"/>
            <a:ext cx="3904" cy="896"/>
          </p:xfrm>
          <a:graphic>
            <a:graphicData uri="http://schemas.openxmlformats.org/presentationml/2006/ole">
              <p:oleObj spid="_x0000_s84016" name="Equation" r:id="rId4" imgW="3098800" imgH="711200" progId="">
                <p:embed/>
              </p:oleObj>
            </a:graphicData>
          </a:graphic>
        </p:graphicFrame>
      </p:grpSp>
      <p:graphicFrame>
        <p:nvGraphicFramePr>
          <p:cNvPr id="25603" name="Object 8"/>
          <p:cNvGraphicFramePr>
            <a:graphicFrameLocks noChangeAspect="1"/>
          </p:cNvGraphicFramePr>
          <p:nvPr/>
        </p:nvGraphicFramePr>
        <p:xfrm>
          <a:off x="1169988" y="4700588"/>
          <a:ext cx="5130800" cy="457200"/>
        </p:xfrm>
        <a:graphic>
          <a:graphicData uri="http://schemas.openxmlformats.org/presentationml/2006/ole">
            <p:oleObj spid="_x0000_s84017" name="Equation" r:id="rId5" imgW="2565400" imgH="228600" progId="">
              <p:embed/>
            </p:oleObj>
          </a:graphicData>
        </a:graphic>
      </p:graphicFrame>
      <p:grpSp>
        <p:nvGrpSpPr>
          <p:cNvPr id="25609" name="Group 13"/>
          <p:cNvGrpSpPr>
            <a:grpSpLocks/>
          </p:cNvGrpSpPr>
          <p:nvPr/>
        </p:nvGrpSpPr>
        <p:grpSpPr bwMode="auto">
          <a:xfrm>
            <a:off x="1181100" y="5226050"/>
            <a:ext cx="4605338" cy="1422400"/>
            <a:chOff x="744" y="3217"/>
            <a:chExt cx="2901" cy="896"/>
          </a:xfrm>
        </p:grpSpPr>
        <p:graphicFrame>
          <p:nvGraphicFramePr>
            <p:cNvPr id="25604" name="Object 9"/>
            <p:cNvGraphicFramePr>
              <a:graphicFrameLocks noChangeAspect="1"/>
            </p:cNvGraphicFramePr>
            <p:nvPr/>
          </p:nvGraphicFramePr>
          <p:xfrm>
            <a:off x="744" y="3553"/>
            <a:ext cx="2208" cy="256"/>
          </p:xfrm>
          <a:graphic>
            <a:graphicData uri="http://schemas.openxmlformats.org/presentationml/2006/ole">
              <p:oleObj spid="_x0000_s84018" name="Equation" r:id="rId6" imgW="1752600" imgH="203200" progId="">
                <p:embed/>
              </p:oleObj>
            </a:graphicData>
          </a:graphic>
        </p:graphicFrame>
        <p:graphicFrame>
          <p:nvGraphicFramePr>
            <p:cNvPr id="25605" name="Object 10"/>
            <p:cNvGraphicFramePr>
              <a:graphicFrameLocks noChangeAspect="1"/>
            </p:cNvGraphicFramePr>
            <p:nvPr/>
          </p:nvGraphicFramePr>
          <p:xfrm>
            <a:off x="2957" y="3217"/>
            <a:ext cx="688" cy="896"/>
          </p:xfrm>
          <a:graphic>
            <a:graphicData uri="http://schemas.openxmlformats.org/presentationml/2006/ole">
              <p:oleObj spid="_x0000_s84019" name="Equation" r:id="rId7" imgW="545863" imgH="710891" progId="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1024"/>
          <p:cNvGraphicFramePr>
            <a:graphicFrameLocks noChangeAspect="1"/>
          </p:cNvGraphicFramePr>
          <p:nvPr/>
        </p:nvGraphicFramePr>
        <p:xfrm>
          <a:off x="862013" y="1295400"/>
          <a:ext cx="3708400" cy="406400"/>
        </p:xfrm>
        <a:graphic>
          <a:graphicData uri="http://schemas.openxmlformats.org/presentationml/2006/ole">
            <p:oleObj spid="_x0000_s27485" name="Equation" r:id="rId3" imgW="1854200" imgH="203200" progId="">
              <p:embed/>
            </p:oleObj>
          </a:graphicData>
        </a:graphic>
      </p:graphicFrame>
      <p:graphicFrame>
        <p:nvGraphicFramePr>
          <p:cNvPr id="26627" name="Object 1025"/>
          <p:cNvGraphicFramePr>
            <a:graphicFrameLocks noChangeAspect="1"/>
          </p:cNvGraphicFramePr>
          <p:nvPr/>
        </p:nvGraphicFramePr>
        <p:xfrm>
          <a:off x="4502150" y="762000"/>
          <a:ext cx="2590800" cy="1422400"/>
        </p:xfrm>
        <a:graphic>
          <a:graphicData uri="http://schemas.openxmlformats.org/presentationml/2006/ole">
            <p:oleObj spid="_x0000_s27486" name="Equation" r:id="rId4" imgW="1295400" imgH="711200" progId="">
              <p:embed/>
            </p:oleObj>
          </a:graphicData>
        </a:graphic>
      </p:graphicFrame>
      <p:graphicFrame>
        <p:nvGraphicFramePr>
          <p:cNvPr id="26628" name="Object 1026"/>
          <p:cNvGraphicFramePr>
            <a:graphicFrameLocks noChangeAspect="1"/>
          </p:cNvGraphicFramePr>
          <p:nvPr/>
        </p:nvGraphicFramePr>
        <p:xfrm>
          <a:off x="1201738" y="2205038"/>
          <a:ext cx="7416800" cy="1422400"/>
        </p:xfrm>
        <a:graphic>
          <a:graphicData uri="http://schemas.openxmlformats.org/presentationml/2006/ole">
            <p:oleObj spid="_x0000_s27487" name="Equation" r:id="rId5" imgW="3708400" imgH="711200" progId="">
              <p:embed/>
            </p:oleObj>
          </a:graphicData>
        </a:graphic>
      </p:graphicFrame>
      <p:grpSp>
        <p:nvGrpSpPr>
          <p:cNvPr id="26630" name="Group 1031"/>
          <p:cNvGrpSpPr>
            <a:grpSpLocks/>
          </p:cNvGrpSpPr>
          <p:nvPr/>
        </p:nvGrpSpPr>
        <p:grpSpPr bwMode="auto">
          <a:xfrm>
            <a:off x="395288" y="3645024"/>
            <a:ext cx="7408862" cy="1892300"/>
            <a:chOff x="528" y="2960"/>
            <a:chExt cx="4667" cy="1192"/>
          </a:xfrm>
        </p:grpSpPr>
        <p:graphicFrame>
          <p:nvGraphicFramePr>
            <p:cNvPr id="26629" name="Object 1027"/>
            <p:cNvGraphicFramePr>
              <a:graphicFrameLocks noChangeAspect="1"/>
            </p:cNvGraphicFramePr>
            <p:nvPr/>
          </p:nvGraphicFramePr>
          <p:xfrm>
            <a:off x="1435" y="2968"/>
            <a:ext cx="3760" cy="1184"/>
          </p:xfrm>
          <a:graphic>
            <a:graphicData uri="http://schemas.openxmlformats.org/presentationml/2006/ole">
              <p:oleObj spid="_x0000_s27488" name="Equation" r:id="rId6" imgW="2984500" imgH="939800" progId="">
                <p:embed/>
              </p:oleObj>
            </a:graphicData>
          </a:graphic>
        </p:graphicFrame>
        <p:sp>
          <p:nvSpPr>
            <p:cNvPr id="26632" name="Rectangle 1030"/>
            <p:cNvSpPr>
              <a:spLocks noChangeArrowheads="1"/>
            </p:cNvSpPr>
            <p:nvPr/>
          </p:nvSpPr>
          <p:spPr bwMode="auto">
            <a:xfrm>
              <a:off x="528" y="2960"/>
              <a:ext cx="2640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196850" indent="-196850">
                <a:lnSpc>
                  <a:spcPct val="90000"/>
                </a:lnSpc>
                <a:spcBef>
                  <a:spcPct val="20000"/>
                </a:spcBef>
                <a:buClr>
                  <a:schemeClr val="tx1"/>
                </a:buClr>
                <a:buSzPct val="40000"/>
                <a:buFont typeface="Wingdings" pitchFamily="2" charset="2"/>
                <a:buChar char="n"/>
              </a:pPr>
              <a:r>
                <a:rPr lang="en-US" altLang="zh-TW">
                  <a:solidFill>
                    <a:schemeClr val="hlink"/>
                  </a:solidFill>
                  <a:latin typeface="Times New Roman" pitchFamily="18" charset="0"/>
                  <a:ea typeface="標楷體" pitchFamily="65" charset="-120"/>
                </a:rPr>
                <a:t>Note: </a:t>
              </a:r>
              <a:r>
                <a:rPr lang="en-US" altLang="zh-TW">
                  <a:latin typeface="Times New Roman" pitchFamily="18" charset="0"/>
                  <a:ea typeface="標楷體" pitchFamily="65" charset="-120"/>
                </a:rPr>
                <a:t> If</a:t>
              </a:r>
            </a:p>
          </p:txBody>
        </p:sp>
      </p:grpSp>
      <p:sp>
        <p:nvSpPr>
          <p:cNvPr id="8" name="文字方塊 11"/>
          <p:cNvSpPr txBox="1">
            <a:spLocks noChangeArrowheads="1"/>
          </p:cNvSpPr>
          <p:nvPr/>
        </p:nvSpPr>
        <p:spPr bwMode="auto">
          <a:xfrm>
            <a:off x="395288" y="5499224"/>
            <a:ext cx="8353176" cy="138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3050" indent="-273050">
              <a:lnSpc>
                <a:spcPct val="110000"/>
              </a:lnSpc>
              <a:spcAft>
                <a:spcPts val="600"/>
              </a:spcAft>
              <a:defRPr/>
            </a:pP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※ The above example can </a:t>
            </a:r>
            <a:r>
              <a:rPr lang="en-US" altLang="zh-TW" sz="1800" dirty="0" smtClean="0">
                <a:solidFill>
                  <a:srgbClr val="0000FF"/>
                </a:solidFill>
                <a:latin typeface="+mn-lt"/>
                <a:ea typeface="新細明體" pitchFamily="18" charset="-120"/>
              </a:rPr>
              <a:t>verify </a:t>
            </a:r>
            <a:r>
              <a:rPr lang="en-US" altLang="zh-TW" sz="1800" dirty="0" err="1">
                <a:solidFill>
                  <a:srgbClr val="0000FF"/>
                </a:solidFill>
                <a:latin typeface="+mn-lt"/>
                <a:ea typeface="新細明體" pitchFamily="18" charset="-120"/>
              </a:rPr>
              <a:t>Thm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. 7.4 </a:t>
            </a:r>
            <a:r>
              <a:rPr lang="en-US" altLang="zh-TW" sz="1800" dirty="0" smtClean="0">
                <a:solidFill>
                  <a:srgbClr val="0000FF"/>
                </a:solidFill>
                <a:latin typeface="+mn-lt"/>
                <a:ea typeface="新細明體" pitchFamily="18" charset="-120"/>
              </a:rPr>
              <a:t>since 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the eigenvalues for both </a:t>
            </a:r>
            <a:r>
              <a:rPr lang="en-US" altLang="zh-TW" sz="18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A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 and </a:t>
            </a:r>
            <a:r>
              <a:rPr lang="en-US" altLang="zh-TW" sz="18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P</a:t>
            </a:r>
            <a:r>
              <a:rPr lang="en-US" altLang="zh-TW" sz="1800" baseline="300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–1</a:t>
            </a:r>
            <a:r>
              <a:rPr lang="en-US" altLang="zh-TW" sz="18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AP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 are the same to be 4, </a:t>
            </a:r>
            <a:r>
              <a:rPr lang="en-US" altLang="zh-TW" sz="1800" dirty="0">
                <a:solidFill>
                  <a:srgbClr val="0000FF"/>
                </a:solidFill>
              </a:rPr>
              <a:t>–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2, and </a:t>
            </a:r>
            <a:r>
              <a:rPr lang="en-US" altLang="zh-TW" sz="1800" dirty="0">
                <a:solidFill>
                  <a:srgbClr val="0000FF"/>
                </a:solidFill>
              </a:rPr>
              <a:t>–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2</a:t>
            </a:r>
          </a:p>
          <a:p>
            <a:pPr marL="273050" indent="-273050">
              <a:lnSpc>
                <a:spcPct val="110000"/>
              </a:lnSpc>
              <a:defRPr/>
            </a:pP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※ The reason why the matrix </a:t>
            </a:r>
            <a:r>
              <a:rPr lang="en-US" altLang="zh-TW" sz="18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P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 is constructed </a:t>
            </a:r>
            <a:r>
              <a:rPr lang="en-US" altLang="zh-TW" sz="1800" dirty="0" smtClean="0">
                <a:solidFill>
                  <a:srgbClr val="0000FF"/>
                </a:solidFill>
                <a:latin typeface="+mn-lt"/>
                <a:ea typeface="新細明體" pitchFamily="18" charset="-120"/>
              </a:rPr>
              <a:t>with the 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eigenvectors of </a:t>
            </a:r>
            <a:r>
              <a:rPr lang="en-US" altLang="zh-TW" sz="18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A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 is demonstrated in </a:t>
            </a:r>
            <a:r>
              <a:rPr lang="en-US" altLang="zh-TW" sz="1800" dirty="0" err="1">
                <a:solidFill>
                  <a:srgbClr val="0000FF"/>
                </a:solidFill>
                <a:latin typeface="+mn-lt"/>
                <a:ea typeface="新細明體" pitchFamily="18" charset="-120"/>
              </a:rPr>
              <a:t>Thm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. 7.5 on the next slide</a:t>
            </a:r>
            <a:endParaRPr lang="zh-TW" altLang="en-US" sz="1800" i="1" baseline="30000" dirty="0">
              <a:solidFill>
                <a:srgbClr val="0000FF"/>
              </a:solidFill>
              <a:latin typeface="+mn-lt"/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14400"/>
            <a:ext cx="7924800" cy="501650"/>
          </a:xfrm>
        </p:spPr>
        <p:txBody>
          <a:bodyPr/>
          <a:lstStyle/>
          <a:p>
            <a:pPr eaLnBrk="1" hangingPunct="1"/>
            <a:r>
              <a:rPr lang="en-US" altLang="zh-TW" smtClean="0"/>
              <a:t>Ex 1:  Verifying eigenvalues and eigenvectors</a:t>
            </a:r>
            <a:endParaRPr lang="en-US" altLang="zh-TW" smtClean="0">
              <a:solidFill>
                <a:schemeClr val="tx1"/>
              </a:solidFill>
            </a:endParaRPr>
          </a:p>
        </p:txBody>
      </p:sp>
      <p:graphicFrame>
        <p:nvGraphicFramePr>
          <p:cNvPr id="2050" name="Object 53"/>
          <p:cNvGraphicFramePr>
            <a:graphicFrameLocks noChangeAspect="1"/>
          </p:cNvGraphicFramePr>
          <p:nvPr/>
        </p:nvGraphicFramePr>
        <p:xfrm>
          <a:off x="1322388" y="1447800"/>
          <a:ext cx="1655762" cy="930275"/>
        </p:xfrm>
        <a:graphic>
          <a:graphicData uri="http://schemas.openxmlformats.org/presentationml/2006/ole">
            <p:oleObj spid="_x0000_s75833" name="Equation" r:id="rId3" imgW="812447" imgH="457002" progId="Equation.3">
              <p:embed/>
            </p:oleObj>
          </a:graphicData>
        </a:graphic>
      </p:graphicFrame>
      <p:graphicFrame>
        <p:nvGraphicFramePr>
          <p:cNvPr id="2051" name="Object 54"/>
          <p:cNvGraphicFramePr>
            <a:graphicFrameLocks noChangeAspect="1"/>
          </p:cNvGraphicFramePr>
          <p:nvPr/>
        </p:nvGraphicFramePr>
        <p:xfrm>
          <a:off x="3176588" y="1447800"/>
          <a:ext cx="1085850" cy="930275"/>
        </p:xfrm>
        <a:graphic>
          <a:graphicData uri="http://schemas.openxmlformats.org/presentationml/2006/ole">
            <p:oleObj spid="_x0000_s75834" name="Equation" r:id="rId4" imgW="533169" imgH="457002" progId="">
              <p:embed/>
            </p:oleObj>
          </a:graphicData>
        </a:graphic>
      </p:graphicFrame>
      <p:graphicFrame>
        <p:nvGraphicFramePr>
          <p:cNvPr id="2052" name="Object 55"/>
          <p:cNvGraphicFramePr>
            <a:graphicFrameLocks noChangeAspect="1"/>
          </p:cNvGraphicFramePr>
          <p:nvPr/>
        </p:nvGraphicFramePr>
        <p:xfrm>
          <a:off x="485775" y="2794000"/>
          <a:ext cx="4657725" cy="909638"/>
        </p:xfrm>
        <a:graphic>
          <a:graphicData uri="http://schemas.openxmlformats.org/presentationml/2006/ole">
            <p:oleObj spid="_x0000_s75835" name="Equation" r:id="rId5" imgW="2336800" imgH="457200" progId="">
              <p:embed/>
            </p:oleObj>
          </a:graphicData>
        </a:graphic>
      </p:graphicFrame>
      <p:grpSp>
        <p:nvGrpSpPr>
          <p:cNvPr id="2056" name="Group 56"/>
          <p:cNvGrpSpPr>
            <a:grpSpLocks/>
          </p:cNvGrpSpPr>
          <p:nvPr/>
        </p:nvGrpSpPr>
        <p:grpSpPr bwMode="auto">
          <a:xfrm>
            <a:off x="3640138" y="2308225"/>
            <a:ext cx="1441450" cy="587375"/>
            <a:chOff x="3552" y="2606"/>
            <a:chExt cx="908" cy="370"/>
          </a:xfrm>
        </p:grpSpPr>
        <p:sp>
          <p:nvSpPr>
            <p:cNvPr id="2067" name="Text Box 57"/>
            <p:cNvSpPr txBox="1">
              <a:spLocks noChangeArrowheads="1"/>
            </p:cNvSpPr>
            <p:nvPr/>
          </p:nvSpPr>
          <p:spPr bwMode="auto">
            <a:xfrm>
              <a:off x="3552" y="2606"/>
              <a:ext cx="908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chemeClr val="hlink"/>
                  </a:solidFill>
                  <a:latin typeface="Times New Roman" pitchFamily="18" charset="0"/>
                  <a:ea typeface="標楷體" pitchFamily="65" charset="-120"/>
                </a:rPr>
                <a:t>Eigenvalue</a:t>
              </a:r>
            </a:p>
          </p:txBody>
        </p:sp>
        <p:sp>
          <p:nvSpPr>
            <p:cNvPr id="2068" name="Line 58"/>
            <p:cNvSpPr>
              <a:spLocks noChangeShapeType="1"/>
            </p:cNvSpPr>
            <p:nvPr/>
          </p:nvSpPr>
          <p:spPr bwMode="auto">
            <a:xfrm>
              <a:off x="3696" y="2832"/>
              <a:ext cx="0" cy="14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</p:grpSp>
      <p:graphicFrame>
        <p:nvGraphicFramePr>
          <p:cNvPr id="2053" name="Object 59"/>
          <p:cNvGraphicFramePr>
            <a:graphicFrameLocks noChangeAspect="1"/>
          </p:cNvGraphicFramePr>
          <p:nvPr/>
        </p:nvGraphicFramePr>
        <p:xfrm>
          <a:off x="492125" y="4851400"/>
          <a:ext cx="5365750" cy="909638"/>
        </p:xfrm>
        <a:graphic>
          <a:graphicData uri="http://schemas.openxmlformats.org/presentationml/2006/ole">
            <p:oleObj spid="_x0000_s75836" name="Equation" r:id="rId6" imgW="2692400" imgH="457200" progId="">
              <p:embed/>
            </p:oleObj>
          </a:graphicData>
        </a:graphic>
      </p:graphicFrame>
      <p:grpSp>
        <p:nvGrpSpPr>
          <p:cNvPr id="2057" name="Group 60"/>
          <p:cNvGrpSpPr>
            <a:grpSpLocks/>
          </p:cNvGrpSpPr>
          <p:nvPr/>
        </p:nvGrpSpPr>
        <p:grpSpPr bwMode="auto">
          <a:xfrm>
            <a:off x="3929063" y="4441825"/>
            <a:ext cx="1441450" cy="587375"/>
            <a:chOff x="3552" y="2606"/>
            <a:chExt cx="908" cy="370"/>
          </a:xfrm>
        </p:grpSpPr>
        <p:sp>
          <p:nvSpPr>
            <p:cNvPr id="2065" name="Text Box 61"/>
            <p:cNvSpPr txBox="1">
              <a:spLocks noChangeArrowheads="1"/>
            </p:cNvSpPr>
            <p:nvPr/>
          </p:nvSpPr>
          <p:spPr bwMode="auto">
            <a:xfrm>
              <a:off x="3552" y="2606"/>
              <a:ext cx="908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chemeClr val="hlink"/>
                  </a:solidFill>
                  <a:latin typeface="Times New Roman" pitchFamily="18" charset="0"/>
                </a:rPr>
                <a:t>Eigenvalue</a:t>
              </a:r>
            </a:p>
          </p:txBody>
        </p:sp>
        <p:sp>
          <p:nvSpPr>
            <p:cNvPr id="2066" name="Line 62"/>
            <p:cNvSpPr>
              <a:spLocks noChangeShapeType="1"/>
            </p:cNvSpPr>
            <p:nvPr/>
          </p:nvSpPr>
          <p:spPr bwMode="auto">
            <a:xfrm>
              <a:off x="3696" y="2832"/>
              <a:ext cx="0" cy="14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</p:grpSp>
      <p:grpSp>
        <p:nvGrpSpPr>
          <p:cNvPr id="2058" name="Group 67"/>
          <p:cNvGrpSpPr>
            <a:grpSpLocks/>
          </p:cNvGrpSpPr>
          <p:nvPr/>
        </p:nvGrpSpPr>
        <p:grpSpPr bwMode="auto">
          <a:xfrm>
            <a:off x="4233863" y="5791200"/>
            <a:ext cx="1535112" cy="601663"/>
            <a:chOff x="4368" y="3408"/>
            <a:chExt cx="967" cy="379"/>
          </a:xfrm>
        </p:grpSpPr>
        <p:sp>
          <p:nvSpPr>
            <p:cNvPr id="2063" name="Text Box 64"/>
            <p:cNvSpPr txBox="1">
              <a:spLocks noChangeArrowheads="1"/>
            </p:cNvSpPr>
            <p:nvPr/>
          </p:nvSpPr>
          <p:spPr bwMode="auto">
            <a:xfrm>
              <a:off x="4368" y="3518"/>
              <a:ext cx="967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chemeClr val="hlink"/>
                  </a:solidFill>
                  <a:latin typeface="Times New Roman" pitchFamily="18" charset="0"/>
                </a:rPr>
                <a:t>Eigenvector</a:t>
              </a:r>
            </a:p>
          </p:txBody>
        </p:sp>
        <p:sp>
          <p:nvSpPr>
            <p:cNvPr id="2064" name="Line 65"/>
            <p:cNvSpPr>
              <a:spLocks noChangeShapeType="1"/>
            </p:cNvSpPr>
            <p:nvPr/>
          </p:nvSpPr>
          <p:spPr bwMode="auto">
            <a:xfrm flipV="1">
              <a:off x="4560" y="3408"/>
              <a:ext cx="0" cy="144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miter lim="800000"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</p:grpSp>
      <p:grpSp>
        <p:nvGrpSpPr>
          <p:cNvPr id="2059" name="Group 68"/>
          <p:cNvGrpSpPr>
            <a:grpSpLocks/>
          </p:cNvGrpSpPr>
          <p:nvPr/>
        </p:nvGrpSpPr>
        <p:grpSpPr bwMode="auto">
          <a:xfrm>
            <a:off x="3852863" y="3657600"/>
            <a:ext cx="1535112" cy="601663"/>
            <a:chOff x="4368" y="3408"/>
            <a:chExt cx="967" cy="379"/>
          </a:xfrm>
        </p:grpSpPr>
        <p:sp>
          <p:nvSpPr>
            <p:cNvPr id="2061" name="Text Box 69"/>
            <p:cNvSpPr txBox="1">
              <a:spLocks noChangeArrowheads="1"/>
            </p:cNvSpPr>
            <p:nvPr/>
          </p:nvSpPr>
          <p:spPr bwMode="auto">
            <a:xfrm>
              <a:off x="4368" y="3518"/>
              <a:ext cx="967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chemeClr val="hlink"/>
                  </a:solidFill>
                  <a:latin typeface="Times New Roman" pitchFamily="18" charset="0"/>
                  <a:ea typeface="標楷體" pitchFamily="65" charset="-120"/>
                </a:rPr>
                <a:t>Eigenvector</a:t>
              </a:r>
            </a:p>
          </p:txBody>
        </p:sp>
        <p:sp>
          <p:nvSpPr>
            <p:cNvPr id="2062" name="Line 70"/>
            <p:cNvSpPr>
              <a:spLocks noChangeShapeType="1"/>
            </p:cNvSpPr>
            <p:nvPr/>
          </p:nvSpPr>
          <p:spPr bwMode="auto">
            <a:xfrm flipV="1">
              <a:off x="4560" y="3408"/>
              <a:ext cx="0" cy="144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miter lim="800000"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</p:grpSp>
      <p:graphicFrame>
        <p:nvGraphicFramePr>
          <p:cNvPr id="2054" name="Object 71"/>
          <p:cNvGraphicFramePr>
            <a:graphicFrameLocks noChangeAspect="1"/>
          </p:cNvGraphicFramePr>
          <p:nvPr/>
        </p:nvGraphicFramePr>
        <p:xfrm>
          <a:off x="4411663" y="1447800"/>
          <a:ext cx="1138237" cy="930275"/>
        </p:xfrm>
        <a:graphic>
          <a:graphicData uri="http://schemas.openxmlformats.org/presentationml/2006/ole">
            <p:oleObj spid="_x0000_s75837" name="Equation" r:id="rId7" imgW="558800" imgH="457200" progId="">
              <p:embed/>
            </p:oleObj>
          </a:graphicData>
        </a:graphic>
      </p:graphicFrame>
      <p:sp>
        <p:nvSpPr>
          <p:cNvPr id="20" name="文字方塊 11"/>
          <p:cNvSpPr txBox="1">
            <a:spLocks noChangeArrowheads="1"/>
          </p:cNvSpPr>
          <p:nvPr/>
        </p:nvSpPr>
        <p:spPr bwMode="auto">
          <a:xfrm>
            <a:off x="5500688" y="2530475"/>
            <a:ext cx="3500437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>
              <a:lnSpc>
                <a:spcPct val="110000"/>
              </a:lnSpc>
              <a:defRPr/>
            </a:pP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※ In fact, for each </a:t>
            </a:r>
            <a:r>
              <a:rPr lang="en-US" altLang="zh-TW" sz="1800" dirty="0" err="1">
                <a:solidFill>
                  <a:srgbClr val="0000FF"/>
                </a:solidFill>
                <a:latin typeface="+mn-lt"/>
                <a:ea typeface="新細明體" pitchFamily="18" charset="-120"/>
              </a:rPr>
              <a:t>eigenvalue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, it has infinitely many eigenvectors. For </a:t>
            </a:r>
            <a:r>
              <a:rPr lang="en-US" altLang="zh-TW" sz="1800" i="1" dirty="0">
                <a:solidFill>
                  <a:srgbClr val="0000FF"/>
                </a:solidFill>
                <a:latin typeface="+mn-lt"/>
                <a:ea typeface="標楷體" pitchFamily="65" charset="-120"/>
                <a:sym typeface="Symbol" pitchFamily="18" charset="2"/>
              </a:rPr>
              <a:t> 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標楷體" pitchFamily="65" charset="-120"/>
                <a:sym typeface="Symbol" pitchFamily="18" charset="2"/>
              </a:rPr>
              <a:t>= 2, [3 0]</a:t>
            </a:r>
            <a:r>
              <a:rPr lang="en-US" altLang="zh-TW" sz="1800" i="1" baseline="30000" dirty="0">
                <a:solidFill>
                  <a:srgbClr val="0000FF"/>
                </a:solidFill>
                <a:latin typeface="+mn-lt"/>
                <a:ea typeface="標楷體" pitchFamily="65" charset="-120"/>
                <a:sym typeface="Symbol" pitchFamily="18" charset="2"/>
              </a:rPr>
              <a:t>T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標楷體" pitchFamily="65" charset="-120"/>
                <a:sym typeface="Symbol" pitchFamily="18" charset="2"/>
              </a:rPr>
              <a:t> or [5 0]</a:t>
            </a:r>
            <a:r>
              <a:rPr lang="en-US" altLang="zh-TW" sz="1800" i="1" baseline="30000" dirty="0">
                <a:solidFill>
                  <a:srgbClr val="0000FF"/>
                </a:solidFill>
                <a:latin typeface="+mn-lt"/>
                <a:ea typeface="標楷體" pitchFamily="65" charset="-120"/>
                <a:sym typeface="Symbol" pitchFamily="18" charset="2"/>
              </a:rPr>
              <a:t>T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標楷體" pitchFamily="65" charset="-120"/>
                <a:sym typeface="Symbol" pitchFamily="18" charset="2"/>
              </a:rPr>
              <a:t> are both corresponding eigenvectors. Moreover, ([3 0] + [5 0])</a:t>
            </a:r>
            <a:r>
              <a:rPr lang="en-US" altLang="zh-TW" sz="1800" i="1" baseline="30000" dirty="0">
                <a:solidFill>
                  <a:srgbClr val="0000FF"/>
                </a:solidFill>
                <a:latin typeface="+mn-lt"/>
                <a:ea typeface="標楷體" pitchFamily="65" charset="-120"/>
                <a:sym typeface="Symbol" pitchFamily="18" charset="2"/>
              </a:rPr>
              <a:t>T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標楷體" pitchFamily="65" charset="-120"/>
                <a:sym typeface="Symbol" pitchFamily="18" charset="2"/>
              </a:rPr>
              <a:t>  is still an eigenvector. The proof is in </a:t>
            </a:r>
            <a:r>
              <a:rPr lang="en-US" altLang="zh-TW" sz="1800" dirty="0" err="1">
                <a:solidFill>
                  <a:srgbClr val="0000FF"/>
                </a:solidFill>
                <a:latin typeface="+mn-lt"/>
                <a:ea typeface="標楷體" pitchFamily="65" charset="-120"/>
                <a:sym typeface="Symbol" pitchFamily="18" charset="2"/>
              </a:rPr>
              <a:t>Thm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標楷體" pitchFamily="65" charset="-120"/>
                <a:sym typeface="Symbol" pitchFamily="18" charset="2"/>
              </a:rPr>
              <a:t>. 7.1.</a:t>
            </a:r>
            <a:endParaRPr lang="zh-TW" altLang="en-US" sz="1800" i="1" baseline="30000" dirty="0">
              <a:solidFill>
                <a:srgbClr val="0000FF"/>
              </a:solidFill>
              <a:latin typeface="+mn-lt"/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857250"/>
            <a:ext cx="7924800" cy="533400"/>
          </a:xfrm>
        </p:spPr>
        <p:txBody>
          <a:bodyPr/>
          <a:lstStyle/>
          <a:p>
            <a:pPr eaLnBrk="1" hangingPunct="1"/>
            <a:r>
              <a:rPr lang="en-US" altLang="zh-TW" smtClean="0"/>
              <a:t>Thm. 7.5: Condition for diagonalization</a:t>
            </a:r>
          </a:p>
        </p:txBody>
      </p:sp>
      <p:sp>
        <p:nvSpPr>
          <p:cNvPr id="27654" name="Rectangle 4"/>
          <p:cNvSpPr>
            <a:spLocks noChangeArrowheads="1"/>
          </p:cNvSpPr>
          <p:nvPr/>
        </p:nvSpPr>
        <p:spPr bwMode="auto">
          <a:xfrm>
            <a:off x="1285875" y="1277938"/>
            <a:ext cx="71628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>
                <a:latin typeface="Times New Roman" pitchFamily="18" charset="0"/>
                <a:ea typeface="標楷體" pitchFamily="65" charset="-120"/>
              </a:rPr>
              <a:t>An </a:t>
            </a:r>
            <a:r>
              <a:rPr lang="en-US" altLang="zh-TW" i="1">
                <a:latin typeface="Times New Roman" pitchFamily="18" charset="0"/>
                <a:ea typeface="標楷體" pitchFamily="65" charset="-120"/>
              </a:rPr>
              <a:t>n</a:t>
            </a:r>
            <a:r>
              <a:rPr lang="en-US" altLang="zh-TW">
                <a:latin typeface="Times New Roman" pitchFamily="18" charset="0"/>
                <a:ea typeface="標楷體" pitchFamily="65" charset="-120"/>
                <a:sym typeface="Symbol" pitchFamily="18" charset="2"/>
              </a:rPr>
              <a:t></a:t>
            </a:r>
            <a:r>
              <a:rPr lang="en-US" altLang="zh-TW" i="1">
                <a:latin typeface="Times New Roman" pitchFamily="18" charset="0"/>
                <a:ea typeface="標楷體" pitchFamily="65" charset="-120"/>
              </a:rPr>
              <a:t>n</a:t>
            </a:r>
            <a:r>
              <a:rPr lang="en-US" altLang="zh-TW">
                <a:latin typeface="Times New Roman" pitchFamily="18" charset="0"/>
                <a:ea typeface="標楷體" pitchFamily="65" charset="-120"/>
              </a:rPr>
              <a:t> matrix </a:t>
            </a:r>
            <a:r>
              <a:rPr lang="en-US" altLang="zh-TW" i="1">
                <a:latin typeface="Times New Roman" pitchFamily="18" charset="0"/>
                <a:ea typeface="標楷體" pitchFamily="65" charset="-120"/>
              </a:rPr>
              <a:t>A</a:t>
            </a:r>
            <a:r>
              <a:rPr lang="en-US" altLang="zh-TW">
                <a:latin typeface="Times New Roman" pitchFamily="18" charset="0"/>
                <a:ea typeface="標楷體" pitchFamily="65" charset="-120"/>
              </a:rPr>
              <a:t> is diagonalizable if and only if it has </a:t>
            </a:r>
            <a:r>
              <a:rPr lang="en-US" altLang="zh-TW" i="1">
                <a:latin typeface="Times New Roman" pitchFamily="18" charset="0"/>
                <a:ea typeface="標楷體" pitchFamily="65" charset="-120"/>
              </a:rPr>
              <a:t>n </a:t>
            </a:r>
            <a:r>
              <a:rPr lang="en-US" altLang="zh-TW">
                <a:latin typeface="Times New Roman" pitchFamily="18" charset="0"/>
                <a:ea typeface="標楷體" pitchFamily="65" charset="-120"/>
              </a:rPr>
              <a:t>linearly independent eigenvectors</a:t>
            </a:r>
          </a:p>
        </p:txBody>
      </p:sp>
      <p:grpSp>
        <p:nvGrpSpPr>
          <p:cNvPr id="27655" name="群組 8"/>
          <p:cNvGrpSpPr>
            <a:grpSpLocks/>
          </p:cNvGrpSpPr>
          <p:nvPr/>
        </p:nvGrpSpPr>
        <p:grpSpPr bwMode="auto">
          <a:xfrm>
            <a:off x="214313" y="3471863"/>
            <a:ext cx="7924800" cy="533400"/>
            <a:chOff x="214313" y="3517200"/>
            <a:chExt cx="7924800" cy="533400"/>
          </a:xfrm>
        </p:grpSpPr>
        <p:sp>
          <p:nvSpPr>
            <p:cNvPr id="27657" name="Rectangle 5"/>
            <p:cNvSpPr>
              <a:spLocks noChangeArrowheads="1"/>
            </p:cNvSpPr>
            <p:nvPr/>
          </p:nvSpPr>
          <p:spPr bwMode="auto">
            <a:xfrm>
              <a:off x="214313" y="3517200"/>
              <a:ext cx="7924800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196850" indent="-196850">
                <a:lnSpc>
                  <a:spcPct val="90000"/>
                </a:lnSpc>
                <a:spcBef>
                  <a:spcPct val="20000"/>
                </a:spcBef>
                <a:buClr>
                  <a:schemeClr val="tx1"/>
                </a:buClr>
                <a:buSzPct val="40000"/>
                <a:buFont typeface="Wingdings" pitchFamily="2" charset="2"/>
                <a:buNone/>
              </a:pPr>
              <a:r>
                <a:rPr lang="en-US" altLang="zh-TW">
                  <a:solidFill>
                    <a:schemeClr val="hlink"/>
                  </a:solidFill>
                  <a:latin typeface="Times New Roman" pitchFamily="18" charset="0"/>
                  <a:ea typeface="標楷體" pitchFamily="65" charset="-120"/>
                </a:rPr>
                <a:t> Pf:</a:t>
              </a:r>
            </a:p>
          </p:txBody>
        </p:sp>
        <p:graphicFrame>
          <p:nvGraphicFramePr>
            <p:cNvPr id="27652" name="Object 6"/>
            <p:cNvGraphicFramePr>
              <a:graphicFrameLocks noChangeAspect="1"/>
            </p:cNvGraphicFramePr>
            <p:nvPr/>
          </p:nvGraphicFramePr>
          <p:xfrm>
            <a:off x="783952" y="3571875"/>
            <a:ext cx="547688" cy="365125"/>
          </p:xfrm>
          <a:graphic>
            <a:graphicData uri="http://schemas.openxmlformats.org/presentationml/2006/ole">
              <p:oleObj spid="_x0000_s28297" name="Equation" r:id="rId3" imgW="304536" imgH="203024" progId="">
                <p:embed/>
              </p:oleObj>
            </a:graphicData>
          </a:graphic>
        </p:graphicFrame>
      </p:grpSp>
      <p:graphicFrame>
        <p:nvGraphicFramePr>
          <p:cNvPr id="27650" name="Object 9"/>
          <p:cNvGraphicFramePr>
            <a:graphicFrameLocks noChangeAspect="1"/>
          </p:cNvGraphicFramePr>
          <p:nvPr/>
        </p:nvGraphicFramePr>
        <p:xfrm>
          <a:off x="1290638" y="3749675"/>
          <a:ext cx="7450137" cy="822325"/>
        </p:xfrm>
        <a:graphic>
          <a:graphicData uri="http://schemas.openxmlformats.org/presentationml/2006/ole">
            <p:oleObj spid="_x0000_s28298" name="Equation" r:id="rId4" imgW="4140200" imgH="457200" progId="">
              <p:embed/>
            </p:oleObj>
          </a:graphicData>
        </a:graphic>
      </p:graphicFrame>
      <p:graphicFrame>
        <p:nvGraphicFramePr>
          <p:cNvPr id="27651" name="Object 10"/>
          <p:cNvGraphicFramePr>
            <a:graphicFrameLocks noChangeAspect="1"/>
          </p:cNvGraphicFramePr>
          <p:nvPr/>
        </p:nvGraphicFramePr>
        <p:xfrm>
          <a:off x="2465388" y="4684713"/>
          <a:ext cx="4249737" cy="2101850"/>
        </p:xfrm>
        <a:graphic>
          <a:graphicData uri="http://schemas.openxmlformats.org/presentationml/2006/ole">
            <p:oleObj spid="_x0000_s28299" name="Equation" r:id="rId5" imgW="2362200" imgH="1168400" progId="">
              <p:embed/>
            </p:oleObj>
          </a:graphicData>
        </a:graphic>
      </p:graphicFrame>
      <p:sp>
        <p:nvSpPr>
          <p:cNvPr id="8" name="文字方塊 11"/>
          <p:cNvSpPr txBox="1">
            <a:spLocks noChangeArrowheads="1"/>
          </p:cNvSpPr>
          <p:nvPr/>
        </p:nvSpPr>
        <p:spPr bwMode="auto">
          <a:xfrm>
            <a:off x="928688" y="2071688"/>
            <a:ext cx="7715250" cy="152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>
              <a:lnSpc>
                <a:spcPct val="110000"/>
              </a:lnSpc>
              <a:spcBef>
                <a:spcPts val="600"/>
              </a:spcBef>
              <a:defRPr/>
            </a:pPr>
            <a:r>
              <a:rPr lang="en-US" altLang="zh-TW" sz="16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※ </a:t>
            </a:r>
            <a:r>
              <a:rPr lang="en-US" altLang="zh-TW" sz="1600" dirty="0" smtClean="0">
                <a:solidFill>
                  <a:srgbClr val="0000FF"/>
                </a:solidFill>
                <a:latin typeface="+mn-lt"/>
                <a:ea typeface="新細明體" pitchFamily="18" charset="-120"/>
              </a:rPr>
              <a:t>If </a:t>
            </a:r>
            <a:r>
              <a:rPr lang="en-US" altLang="zh-TW" sz="16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there are </a:t>
            </a:r>
            <a:r>
              <a:rPr lang="en-US" altLang="zh-TW" sz="16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n</a:t>
            </a:r>
            <a:r>
              <a:rPr lang="en-US" altLang="zh-TW" sz="16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 linearly independent eigenvectors, it does not imply that there are </a:t>
            </a:r>
            <a:r>
              <a:rPr lang="en-US" altLang="zh-TW" sz="16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n</a:t>
            </a:r>
            <a:r>
              <a:rPr lang="en-US" altLang="zh-TW" sz="16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 distinct eigenvalues. </a:t>
            </a:r>
            <a:r>
              <a:rPr lang="en-US" altLang="zh-TW" sz="1600" dirty="0" smtClean="0">
                <a:solidFill>
                  <a:srgbClr val="0000FF"/>
                </a:solidFill>
                <a:latin typeface="+mn-lt"/>
                <a:ea typeface="新細明體" pitchFamily="18" charset="-120"/>
              </a:rPr>
              <a:t>In an extreme case, it </a:t>
            </a:r>
            <a:r>
              <a:rPr lang="en-US" altLang="zh-TW" sz="16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is possible to have only one eigenvalue with </a:t>
            </a:r>
            <a:r>
              <a:rPr lang="en-US" altLang="zh-TW" sz="1600" dirty="0" smtClean="0">
                <a:solidFill>
                  <a:srgbClr val="0000FF"/>
                </a:solidFill>
                <a:latin typeface="+mn-lt"/>
                <a:ea typeface="新細明體" pitchFamily="18" charset="-120"/>
              </a:rPr>
              <a:t>the multiplicity </a:t>
            </a:r>
            <a:r>
              <a:rPr lang="en-US" altLang="zh-TW" sz="16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n</a:t>
            </a:r>
            <a:r>
              <a:rPr lang="en-US" altLang="zh-TW" sz="16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, and there are </a:t>
            </a:r>
            <a:r>
              <a:rPr lang="en-US" altLang="zh-TW" sz="16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n</a:t>
            </a:r>
            <a:r>
              <a:rPr lang="en-US" altLang="zh-TW" sz="16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 linearly independent eigenvectors for this eigenvalue</a:t>
            </a:r>
          </a:p>
          <a:p>
            <a:pPr marL="273050" indent="-273050">
              <a:lnSpc>
                <a:spcPct val="110000"/>
              </a:lnSpc>
              <a:spcBef>
                <a:spcPts val="600"/>
              </a:spcBef>
              <a:defRPr/>
            </a:pPr>
            <a:r>
              <a:rPr lang="en-US" altLang="zh-TW" sz="16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※ </a:t>
            </a:r>
            <a:r>
              <a:rPr lang="en-US" altLang="zh-TW" sz="1600" dirty="0" smtClean="0">
                <a:solidFill>
                  <a:srgbClr val="0000FF"/>
                </a:solidFill>
                <a:latin typeface="+mn-lt"/>
                <a:ea typeface="新細明體" pitchFamily="18" charset="-120"/>
              </a:rPr>
              <a:t>On the other hand, </a:t>
            </a:r>
            <a:r>
              <a:rPr lang="en-US" altLang="zh-TW" sz="16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if there are </a:t>
            </a:r>
            <a:r>
              <a:rPr lang="en-US" altLang="zh-TW" sz="16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n</a:t>
            </a:r>
            <a:r>
              <a:rPr lang="en-US" altLang="zh-TW" sz="16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 distinct eigenvalues, then there are </a:t>
            </a:r>
            <a:r>
              <a:rPr lang="en-US" altLang="zh-TW" sz="16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n</a:t>
            </a:r>
            <a:r>
              <a:rPr lang="en-US" altLang="zh-TW" sz="16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 linearly independent </a:t>
            </a:r>
            <a:r>
              <a:rPr lang="en-US" altLang="zh-TW" sz="1600" dirty="0" smtClean="0">
                <a:solidFill>
                  <a:srgbClr val="0000FF"/>
                </a:solidFill>
                <a:latin typeface="+mn-lt"/>
                <a:ea typeface="新細明體" pitchFamily="18" charset="-120"/>
              </a:rPr>
              <a:t>eigenvectors </a:t>
            </a:r>
            <a:r>
              <a:rPr lang="en-US" altLang="zh-TW" sz="16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(see </a:t>
            </a:r>
            <a:r>
              <a:rPr lang="en-US" altLang="zh-TW" sz="1600" dirty="0" err="1">
                <a:solidFill>
                  <a:srgbClr val="0000FF"/>
                </a:solidFill>
                <a:latin typeface="+mn-lt"/>
                <a:ea typeface="新細明體" pitchFamily="18" charset="-120"/>
              </a:rPr>
              <a:t>Thm</a:t>
            </a:r>
            <a:r>
              <a:rPr lang="en-US" altLang="zh-TW" sz="16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. 7.6), and thus </a:t>
            </a:r>
            <a:r>
              <a:rPr lang="en-US" altLang="zh-TW" sz="16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A</a:t>
            </a:r>
            <a:r>
              <a:rPr lang="en-US" altLang="zh-TW" sz="16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 must be diagonalizable</a:t>
            </a:r>
            <a:endParaRPr lang="zh-TW" altLang="en-US" sz="1600" i="1" baseline="30000" dirty="0">
              <a:solidFill>
                <a:srgbClr val="0000FF"/>
              </a:solidFill>
              <a:latin typeface="+mn-lt"/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Object 4"/>
          <p:cNvGraphicFramePr>
            <a:graphicFrameLocks noChangeAspect="1"/>
          </p:cNvGraphicFramePr>
          <p:nvPr/>
        </p:nvGraphicFramePr>
        <p:xfrm>
          <a:off x="750888" y="785813"/>
          <a:ext cx="4752975" cy="822325"/>
        </p:xfrm>
        <a:graphic>
          <a:graphicData uri="http://schemas.openxmlformats.org/presentationml/2006/ole">
            <p:oleObj spid="_x0000_s72362" name="Equation" r:id="rId3" imgW="2641600" imgH="457200" progId="">
              <p:embed/>
            </p:oleObj>
          </a:graphicData>
        </a:graphic>
      </p:graphicFrame>
      <p:graphicFrame>
        <p:nvGraphicFramePr>
          <p:cNvPr id="28675" name="Object 5"/>
          <p:cNvGraphicFramePr>
            <a:graphicFrameLocks noChangeAspect="1"/>
          </p:cNvGraphicFramePr>
          <p:nvPr/>
        </p:nvGraphicFramePr>
        <p:xfrm>
          <a:off x="889000" y="1700213"/>
          <a:ext cx="7999413" cy="1233487"/>
        </p:xfrm>
        <a:graphic>
          <a:graphicData uri="http://schemas.openxmlformats.org/presentationml/2006/ole">
            <p:oleObj spid="_x0000_s72363" name="Equation" r:id="rId4" imgW="4445000" imgH="685800" progId="">
              <p:embed/>
            </p:oleObj>
          </a:graphicData>
        </a:graphic>
      </p:graphicFrame>
      <p:graphicFrame>
        <p:nvGraphicFramePr>
          <p:cNvPr id="2867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19781460"/>
              </p:ext>
            </p:extLst>
          </p:nvPr>
        </p:nvGraphicFramePr>
        <p:xfrm>
          <a:off x="862013" y="3033713"/>
          <a:ext cx="6604000" cy="1187450"/>
        </p:xfrm>
        <a:graphic>
          <a:graphicData uri="http://schemas.openxmlformats.org/presentationml/2006/ole">
            <p:oleObj spid="_x0000_s72364" name="Equation" r:id="rId5" imgW="3670200" imgH="660240" progId="">
              <p:embed/>
            </p:oleObj>
          </a:graphicData>
        </a:graphic>
      </p:graphicFrame>
      <p:graphicFrame>
        <p:nvGraphicFramePr>
          <p:cNvPr id="28677" name="Object 7"/>
          <p:cNvGraphicFramePr>
            <a:graphicFrameLocks noChangeAspect="1"/>
          </p:cNvGraphicFramePr>
          <p:nvPr/>
        </p:nvGraphicFramePr>
        <p:xfrm>
          <a:off x="855663" y="4359275"/>
          <a:ext cx="5324475" cy="365125"/>
        </p:xfrm>
        <a:graphic>
          <a:graphicData uri="http://schemas.openxmlformats.org/presentationml/2006/ole">
            <p:oleObj spid="_x0000_s72365" name="Equation" r:id="rId6" imgW="2959100" imgH="203200" progId="">
              <p:embed/>
            </p:oleObj>
          </a:graphicData>
        </a:graphic>
      </p:graphicFrame>
      <p:graphicFrame>
        <p:nvGraphicFramePr>
          <p:cNvPr id="2867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09137369"/>
              </p:ext>
            </p:extLst>
          </p:nvPr>
        </p:nvGraphicFramePr>
        <p:xfrm>
          <a:off x="323528" y="5035550"/>
          <a:ext cx="7723187" cy="822325"/>
        </p:xfrm>
        <a:graphic>
          <a:graphicData uri="http://schemas.openxmlformats.org/presentationml/2006/ole">
            <p:oleObj spid="_x0000_s72366" name="Equation" r:id="rId7" imgW="4292280" imgH="457200" progId="">
              <p:embed/>
            </p:oleObj>
          </a:graphicData>
        </a:graphic>
      </p:graphicFrame>
      <p:graphicFrame>
        <p:nvGraphicFramePr>
          <p:cNvPr id="28679" name="Object 9"/>
          <p:cNvGraphicFramePr>
            <a:graphicFrameLocks noChangeAspect="1"/>
          </p:cNvGraphicFramePr>
          <p:nvPr/>
        </p:nvGraphicFramePr>
        <p:xfrm>
          <a:off x="935038" y="5916613"/>
          <a:ext cx="3222625" cy="411162"/>
        </p:xfrm>
        <a:graphic>
          <a:graphicData uri="http://schemas.openxmlformats.org/presentationml/2006/ole">
            <p:oleObj spid="_x0000_s72367" name="Equation" r:id="rId8" imgW="1790700" imgH="228600" progId="">
              <p:embed/>
            </p:oleObj>
          </a:graphicData>
        </a:graphic>
      </p:graphicFrame>
      <p:graphicFrame>
        <p:nvGraphicFramePr>
          <p:cNvPr id="28680" name="Object 10"/>
          <p:cNvGraphicFramePr>
            <a:graphicFrameLocks noChangeAspect="1"/>
          </p:cNvGraphicFramePr>
          <p:nvPr/>
        </p:nvGraphicFramePr>
        <p:xfrm>
          <a:off x="950913" y="6423025"/>
          <a:ext cx="2468562" cy="411163"/>
        </p:xfrm>
        <a:graphic>
          <a:graphicData uri="http://schemas.openxmlformats.org/presentationml/2006/ole">
            <p:oleObj spid="_x0000_s72368" name="Equation" r:id="rId9" imgW="1371600" imgH="228600" progId="">
              <p:embed/>
            </p:oleObj>
          </a:graphicData>
        </a:graphic>
      </p:graphicFrame>
      <p:graphicFrame>
        <p:nvGraphicFramePr>
          <p:cNvPr id="28681" name="Object 9"/>
          <p:cNvGraphicFramePr>
            <a:graphicFrameLocks noChangeAspect="1"/>
          </p:cNvGraphicFramePr>
          <p:nvPr/>
        </p:nvGraphicFramePr>
        <p:xfrm>
          <a:off x="250825" y="4714875"/>
          <a:ext cx="547688" cy="365125"/>
        </p:xfrm>
        <a:graphic>
          <a:graphicData uri="http://schemas.openxmlformats.org/presentationml/2006/ole">
            <p:oleObj spid="_x0000_s72369" name="Equation" r:id="rId10" imgW="304536" imgH="203024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1024"/>
          <p:cNvGraphicFramePr>
            <a:graphicFrameLocks noChangeAspect="1"/>
          </p:cNvGraphicFramePr>
          <p:nvPr/>
        </p:nvGraphicFramePr>
        <p:xfrm>
          <a:off x="468313" y="915988"/>
          <a:ext cx="4887912" cy="2513012"/>
        </p:xfrm>
        <a:graphic>
          <a:graphicData uri="http://schemas.openxmlformats.org/presentationml/2006/ole">
            <p:oleObj spid="_x0000_s30339" name="Equation" r:id="rId3" imgW="2717800" imgH="1397000" progId="">
              <p:embed/>
            </p:oleObj>
          </a:graphicData>
        </a:graphic>
      </p:graphicFrame>
      <p:graphicFrame>
        <p:nvGraphicFramePr>
          <p:cNvPr id="29699" name="Object 10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35165147"/>
              </p:ext>
            </p:extLst>
          </p:nvPr>
        </p:nvGraphicFramePr>
        <p:xfrm>
          <a:off x="467544" y="3508375"/>
          <a:ext cx="7793037" cy="2081213"/>
        </p:xfrm>
        <a:graphic>
          <a:graphicData uri="http://schemas.openxmlformats.org/presentationml/2006/ole">
            <p:oleObj spid="_x0000_s30340" name="Equation" r:id="rId4" imgW="4330440" imgH="1155600" progId="">
              <p:embed/>
            </p:oleObj>
          </a:graphicData>
        </a:graphic>
      </p:graphicFrame>
      <p:grpSp>
        <p:nvGrpSpPr>
          <p:cNvPr id="29701" name="群組 5"/>
          <p:cNvGrpSpPr>
            <a:grpSpLocks/>
          </p:cNvGrpSpPr>
          <p:nvPr/>
        </p:nvGrpSpPr>
        <p:grpSpPr bwMode="auto">
          <a:xfrm>
            <a:off x="527050" y="5775325"/>
            <a:ext cx="8005763" cy="876300"/>
            <a:chOff x="526993" y="5775647"/>
            <a:chExt cx="8005447" cy="875978"/>
          </a:xfrm>
        </p:grpSpPr>
        <p:graphicFrame>
          <p:nvGraphicFramePr>
            <p:cNvPr id="29700" name="Object 4"/>
            <p:cNvGraphicFramePr>
              <a:graphicFrameLocks noChangeAspect="1"/>
            </p:cNvGraphicFramePr>
            <p:nvPr/>
          </p:nvGraphicFramePr>
          <p:xfrm>
            <a:off x="902915" y="5829300"/>
            <a:ext cx="7629525" cy="822325"/>
          </p:xfrm>
          <a:graphic>
            <a:graphicData uri="http://schemas.openxmlformats.org/presentationml/2006/ole">
              <p:oleObj spid="_x0000_s30341" name="Equation" r:id="rId5" imgW="4241800" imgH="457200" progId="">
                <p:embed/>
              </p:oleObj>
            </a:graphicData>
          </a:graphic>
        </p:graphicFrame>
        <p:sp>
          <p:nvSpPr>
            <p:cNvPr id="29702" name="矩形 4"/>
            <p:cNvSpPr>
              <a:spLocks noChangeArrowheads="1"/>
            </p:cNvSpPr>
            <p:nvPr/>
          </p:nvSpPr>
          <p:spPr bwMode="auto">
            <a:xfrm>
              <a:off x="526993" y="5775647"/>
              <a:ext cx="58862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TW">
                  <a:solidFill>
                    <a:srgbClr val="0000FF"/>
                  </a:solidFill>
                </a:rPr>
                <a:t>※ </a:t>
              </a:r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785813"/>
            <a:ext cx="7924800" cy="533400"/>
          </a:xfrm>
        </p:spPr>
        <p:txBody>
          <a:bodyPr/>
          <a:lstStyle/>
          <a:p>
            <a:pPr eaLnBrk="1" hangingPunct="1"/>
            <a:r>
              <a:rPr lang="en-US" altLang="zh-TW" smtClean="0"/>
              <a:t>Ex 4: A matrix that is not diagonalizable</a:t>
            </a:r>
          </a:p>
        </p:txBody>
      </p:sp>
      <p:graphicFrame>
        <p:nvGraphicFramePr>
          <p:cNvPr id="30722" name="Object 4"/>
          <p:cNvGraphicFramePr>
            <a:graphicFrameLocks noChangeAspect="1"/>
          </p:cNvGraphicFramePr>
          <p:nvPr/>
        </p:nvGraphicFramePr>
        <p:xfrm>
          <a:off x="1143000" y="1306513"/>
          <a:ext cx="6394450" cy="1371600"/>
        </p:xfrm>
        <a:graphic>
          <a:graphicData uri="http://schemas.openxmlformats.org/presentationml/2006/ole">
            <p:oleObj spid="_x0000_s31582" name="Equation" r:id="rId3" imgW="3200400" imgH="685800" progId="">
              <p:embed/>
            </p:oleObj>
          </a:graphicData>
        </a:graphic>
      </p:graphicFrame>
      <p:grpSp>
        <p:nvGrpSpPr>
          <p:cNvPr id="30727" name="Group 14"/>
          <p:cNvGrpSpPr>
            <a:grpSpLocks/>
          </p:cNvGrpSpPr>
          <p:nvPr/>
        </p:nvGrpSpPr>
        <p:grpSpPr bwMode="auto">
          <a:xfrm>
            <a:off x="458788" y="2684463"/>
            <a:ext cx="7696200" cy="1298575"/>
            <a:chOff x="528" y="1568"/>
            <a:chExt cx="4848" cy="818"/>
          </a:xfrm>
        </p:grpSpPr>
        <p:sp>
          <p:nvSpPr>
            <p:cNvPr id="30729" name="Rectangle 5"/>
            <p:cNvSpPr>
              <a:spLocks noChangeArrowheads="1"/>
            </p:cNvSpPr>
            <p:nvPr/>
          </p:nvSpPr>
          <p:spPr bwMode="auto">
            <a:xfrm>
              <a:off x="528" y="1568"/>
              <a:ext cx="4848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196850" indent="-196850">
                <a:spcBef>
                  <a:spcPct val="20000"/>
                </a:spcBef>
                <a:buClr>
                  <a:schemeClr val="tx1"/>
                </a:buClr>
                <a:buSzPct val="40000"/>
                <a:buFont typeface="Wingdings" pitchFamily="2" charset="2"/>
                <a:buNone/>
              </a:pPr>
              <a:r>
                <a:rPr lang="en-US" altLang="zh-TW">
                  <a:solidFill>
                    <a:schemeClr val="hlink"/>
                  </a:solidFill>
                  <a:latin typeface="Times New Roman" pitchFamily="18" charset="0"/>
                  <a:ea typeface="標楷體" pitchFamily="65" charset="-120"/>
                </a:rPr>
                <a:t> </a:t>
              </a:r>
              <a:r>
                <a:rPr lang="en-US" altLang="zh-TW">
                  <a:solidFill>
                    <a:schemeClr val="hlink"/>
                  </a:solidFill>
                  <a:latin typeface="Times New Roman" pitchFamily="18" charset="0"/>
                </a:rPr>
                <a:t>Sol: </a:t>
              </a:r>
              <a:r>
                <a:rPr lang="en-US" altLang="zh-TW">
                  <a:latin typeface="Times New Roman" pitchFamily="18" charset="0"/>
                </a:rPr>
                <a:t>Characteristic equation:</a:t>
              </a:r>
            </a:p>
          </p:txBody>
        </p:sp>
        <p:graphicFrame>
          <p:nvGraphicFramePr>
            <p:cNvPr id="30725" name="Object 10"/>
            <p:cNvGraphicFramePr>
              <a:graphicFrameLocks noChangeAspect="1"/>
            </p:cNvGraphicFramePr>
            <p:nvPr/>
          </p:nvGraphicFramePr>
          <p:xfrm>
            <a:off x="936" y="1840"/>
            <a:ext cx="2641" cy="546"/>
          </p:xfrm>
          <a:graphic>
            <a:graphicData uri="http://schemas.openxmlformats.org/presentationml/2006/ole">
              <p:oleObj spid="_x0000_s31583" name="Equation" r:id="rId4" imgW="2209800" imgH="457200" progId="">
                <p:embed/>
              </p:oleObj>
            </a:graphicData>
          </a:graphic>
        </p:graphicFrame>
      </p:grpSp>
      <p:graphicFrame>
        <p:nvGraphicFramePr>
          <p:cNvPr id="30723" name="Object 11"/>
          <p:cNvGraphicFramePr>
            <a:graphicFrameLocks noChangeAspect="1"/>
          </p:cNvGraphicFramePr>
          <p:nvPr/>
        </p:nvGraphicFramePr>
        <p:xfrm>
          <a:off x="1069975" y="4000500"/>
          <a:ext cx="7961313" cy="434975"/>
        </p:xfrm>
        <a:graphic>
          <a:graphicData uri="http://schemas.openxmlformats.org/presentationml/2006/ole">
            <p:oleObj spid="_x0000_s31584" name="Equation" r:id="rId5" imgW="4191000" imgH="228600" progId="">
              <p:embed/>
            </p:oleObj>
          </a:graphicData>
        </a:graphic>
      </p:graphicFrame>
      <p:graphicFrame>
        <p:nvGraphicFramePr>
          <p:cNvPr id="3072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0408147"/>
              </p:ext>
            </p:extLst>
          </p:nvPr>
        </p:nvGraphicFramePr>
        <p:xfrm>
          <a:off x="1131888" y="4572000"/>
          <a:ext cx="5789612" cy="868363"/>
        </p:xfrm>
        <a:graphic>
          <a:graphicData uri="http://schemas.openxmlformats.org/presentationml/2006/ole">
            <p:oleObj spid="_x0000_s31585" name="Equation" r:id="rId6" imgW="3047760" imgH="457200" progId="">
              <p:embed/>
            </p:oleObj>
          </a:graphicData>
        </a:graphic>
      </p:graphicFrame>
      <p:sp>
        <p:nvSpPr>
          <p:cNvPr id="30728" name="Rectangle 13"/>
          <p:cNvSpPr>
            <a:spLocks noChangeArrowheads="1"/>
          </p:cNvSpPr>
          <p:nvPr/>
        </p:nvSpPr>
        <p:spPr bwMode="auto">
          <a:xfrm>
            <a:off x="1116013" y="5534025"/>
            <a:ext cx="7670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Since 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</a:rPr>
              <a:t>A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does not have two linearly independent eigenvectors, 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</a:rPr>
              <a:t>A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is not 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</a:rPr>
              <a:t>diagonalizable</a:t>
            </a:r>
            <a:endParaRPr lang="en-US" altLang="zh-TW" dirty="0">
              <a:latin typeface="Times New Roman" pitchFamily="18" charset="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838200"/>
            <a:ext cx="7924800" cy="533400"/>
          </a:xfrm>
        </p:spPr>
        <p:txBody>
          <a:bodyPr/>
          <a:lstStyle/>
          <a:p>
            <a:pPr eaLnBrk="1" hangingPunct="1"/>
            <a:r>
              <a:rPr lang="en-US" altLang="zh-TW" smtClean="0"/>
              <a:t>Steps for diagonalizing</a:t>
            </a:r>
            <a:r>
              <a:rPr lang="en-US" altLang="zh-TW" i="1" smtClean="0"/>
              <a:t> </a:t>
            </a:r>
            <a:r>
              <a:rPr lang="en-US" altLang="zh-TW" smtClean="0"/>
              <a:t>an</a:t>
            </a:r>
            <a:r>
              <a:rPr lang="en-US" altLang="zh-TW" i="1" smtClean="0"/>
              <a:t> n</a:t>
            </a:r>
            <a:r>
              <a:rPr lang="en-US" altLang="zh-TW" smtClean="0">
                <a:sym typeface="Symbol" pitchFamily="18" charset="2"/>
              </a:rPr>
              <a:t></a:t>
            </a:r>
            <a:r>
              <a:rPr lang="en-US" altLang="zh-TW" i="1" smtClean="0"/>
              <a:t>n</a:t>
            </a:r>
            <a:r>
              <a:rPr lang="en-US" altLang="zh-TW" smtClean="0"/>
              <a:t> square matrix:</a:t>
            </a:r>
          </a:p>
        </p:txBody>
      </p:sp>
      <p:sp>
        <p:nvSpPr>
          <p:cNvPr id="31752" name="Rectangle 5"/>
          <p:cNvSpPr>
            <a:spLocks noChangeArrowheads="1"/>
          </p:cNvSpPr>
          <p:nvPr/>
        </p:nvSpPr>
        <p:spPr bwMode="auto">
          <a:xfrm>
            <a:off x="611188" y="3040063"/>
            <a:ext cx="792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>
                <a:latin typeface="Times New Roman" pitchFamily="18" charset="0"/>
                <a:ea typeface="標楷體" pitchFamily="65" charset="-120"/>
              </a:rPr>
              <a:t>  Step 2: Let</a:t>
            </a:r>
          </a:p>
        </p:txBody>
      </p:sp>
      <p:graphicFrame>
        <p:nvGraphicFramePr>
          <p:cNvPr id="31746" name="Object 7"/>
          <p:cNvGraphicFramePr>
            <a:graphicFrameLocks noChangeAspect="1"/>
          </p:cNvGraphicFramePr>
          <p:nvPr/>
        </p:nvGraphicFramePr>
        <p:xfrm>
          <a:off x="2286000" y="3043238"/>
          <a:ext cx="2209800" cy="457200"/>
        </p:xfrm>
        <a:graphic>
          <a:graphicData uri="http://schemas.openxmlformats.org/presentationml/2006/ole">
            <p:oleObj spid="_x0000_s85040" name="Equation" r:id="rId3" imgW="1104900" imgH="228600" progId="">
              <p:embed/>
            </p:oleObj>
          </a:graphicData>
        </a:graphic>
      </p:graphicFrame>
      <p:sp>
        <p:nvSpPr>
          <p:cNvPr id="31753" name="Rectangle 4"/>
          <p:cNvSpPr>
            <a:spLocks noChangeArrowheads="1"/>
          </p:cNvSpPr>
          <p:nvPr/>
        </p:nvSpPr>
        <p:spPr bwMode="auto">
          <a:xfrm>
            <a:off x="611188" y="1481138"/>
            <a:ext cx="8050212" cy="122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079500" indent="-1079500"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>
                <a:latin typeface="Times New Roman" pitchFamily="18" charset="0"/>
                <a:ea typeface="標楷體" pitchFamily="65" charset="-120"/>
              </a:rPr>
              <a:t>  Step 1: Find </a:t>
            </a:r>
            <a:r>
              <a:rPr lang="en-US" altLang="zh-TW" i="1">
                <a:latin typeface="Times New Roman" pitchFamily="18" charset="0"/>
                <a:ea typeface="標楷體" pitchFamily="65" charset="-120"/>
              </a:rPr>
              <a:t>n</a:t>
            </a:r>
            <a:r>
              <a:rPr lang="en-US" altLang="zh-TW">
                <a:latin typeface="Times New Roman" pitchFamily="18" charset="0"/>
                <a:ea typeface="標楷體" pitchFamily="65" charset="-120"/>
              </a:rPr>
              <a:t> linearly independent eigenvectors                    for </a:t>
            </a:r>
            <a:r>
              <a:rPr lang="en-US" altLang="zh-TW" i="1">
                <a:latin typeface="Times New Roman" pitchFamily="18" charset="0"/>
                <a:ea typeface="標楷體" pitchFamily="65" charset="-120"/>
              </a:rPr>
              <a:t>A</a:t>
            </a:r>
            <a:r>
              <a:rPr lang="en-US" altLang="zh-TW">
                <a:latin typeface="Times New Roman" pitchFamily="18" charset="0"/>
                <a:ea typeface="標楷體" pitchFamily="65" charset="-120"/>
              </a:rPr>
              <a:t> with corresponding eigenvalues </a:t>
            </a:r>
          </a:p>
        </p:txBody>
      </p:sp>
      <p:graphicFrame>
        <p:nvGraphicFramePr>
          <p:cNvPr id="31747" name="Object 9"/>
          <p:cNvGraphicFramePr>
            <a:graphicFrameLocks noChangeAspect="1"/>
          </p:cNvGraphicFramePr>
          <p:nvPr/>
        </p:nvGraphicFramePr>
        <p:xfrm>
          <a:off x="6786563" y="1571625"/>
          <a:ext cx="1447800" cy="457200"/>
        </p:xfrm>
        <a:graphic>
          <a:graphicData uri="http://schemas.openxmlformats.org/presentationml/2006/ole">
            <p:oleObj spid="_x0000_s85041" name="Equation" r:id="rId4" imgW="723586" imgH="228501" progId="">
              <p:embed/>
            </p:oleObj>
          </a:graphicData>
        </a:graphic>
      </p:graphicFrame>
      <p:grpSp>
        <p:nvGrpSpPr>
          <p:cNvPr id="31754" name="Group 15"/>
          <p:cNvGrpSpPr>
            <a:grpSpLocks/>
          </p:cNvGrpSpPr>
          <p:nvPr/>
        </p:nvGrpSpPr>
        <p:grpSpPr bwMode="auto">
          <a:xfrm>
            <a:off x="611188" y="3951288"/>
            <a:ext cx="7924800" cy="2286000"/>
            <a:chOff x="576" y="1776"/>
            <a:chExt cx="4992" cy="1440"/>
          </a:xfrm>
        </p:grpSpPr>
        <p:sp>
          <p:nvSpPr>
            <p:cNvPr id="31755" name="Rectangle 6"/>
            <p:cNvSpPr>
              <a:spLocks noChangeArrowheads="1"/>
            </p:cNvSpPr>
            <p:nvPr/>
          </p:nvSpPr>
          <p:spPr bwMode="auto">
            <a:xfrm>
              <a:off x="576" y="1776"/>
              <a:ext cx="4992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196850" indent="-196850">
                <a:lnSpc>
                  <a:spcPct val="90000"/>
                </a:lnSpc>
                <a:spcBef>
                  <a:spcPct val="20000"/>
                </a:spcBef>
                <a:buClr>
                  <a:schemeClr val="tx1"/>
                </a:buClr>
                <a:buSzPct val="40000"/>
                <a:buFont typeface="Wingdings" pitchFamily="2" charset="2"/>
                <a:buNone/>
              </a:pPr>
              <a:r>
                <a:rPr lang="en-US" altLang="zh-TW">
                  <a:latin typeface="Times New Roman" pitchFamily="18" charset="0"/>
                  <a:ea typeface="標楷體" pitchFamily="65" charset="-120"/>
                </a:rPr>
                <a:t>  Step 3:</a:t>
              </a:r>
            </a:p>
          </p:txBody>
        </p:sp>
        <p:graphicFrame>
          <p:nvGraphicFramePr>
            <p:cNvPr id="31749" name="Object 10"/>
            <p:cNvGraphicFramePr>
              <a:graphicFrameLocks noChangeAspect="1"/>
            </p:cNvGraphicFramePr>
            <p:nvPr/>
          </p:nvGraphicFramePr>
          <p:xfrm>
            <a:off x="1488" y="1824"/>
            <a:ext cx="2480" cy="1024"/>
          </p:xfrm>
          <a:graphic>
            <a:graphicData uri="http://schemas.openxmlformats.org/presentationml/2006/ole">
              <p:oleObj spid="_x0000_s85042" name="Equation" r:id="rId5" imgW="1968500" imgH="812800" progId="">
                <p:embed/>
              </p:oleObj>
            </a:graphicData>
          </a:graphic>
        </p:graphicFrame>
        <p:graphicFrame>
          <p:nvGraphicFramePr>
            <p:cNvPr id="31750" name="Object 11"/>
            <p:cNvGraphicFramePr>
              <a:graphicFrameLocks noChangeAspect="1"/>
            </p:cNvGraphicFramePr>
            <p:nvPr/>
          </p:nvGraphicFramePr>
          <p:xfrm>
            <a:off x="1440" y="2928"/>
            <a:ext cx="2544" cy="288"/>
          </p:xfrm>
          <a:graphic>
            <a:graphicData uri="http://schemas.openxmlformats.org/presentationml/2006/ole">
              <p:oleObj spid="_x0000_s85043" name="Equation" r:id="rId6" imgW="2019300" imgH="228600" progId="">
                <p:embed/>
              </p:oleObj>
            </a:graphicData>
          </a:graphic>
        </p:graphicFrame>
      </p:grpSp>
      <p:graphicFrame>
        <p:nvGraphicFramePr>
          <p:cNvPr id="31748" name="Object 8"/>
          <p:cNvGraphicFramePr>
            <a:graphicFrameLocks noChangeAspect="1"/>
          </p:cNvGraphicFramePr>
          <p:nvPr/>
        </p:nvGraphicFramePr>
        <p:xfrm>
          <a:off x="6386513" y="2060575"/>
          <a:ext cx="1498600" cy="457200"/>
        </p:xfrm>
        <a:graphic>
          <a:graphicData uri="http://schemas.openxmlformats.org/presentationml/2006/ole">
            <p:oleObj spid="_x0000_s85044" name="Equation" r:id="rId7" imgW="749300" imgH="2286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838200"/>
            <a:ext cx="7924800" cy="533400"/>
          </a:xfrm>
        </p:spPr>
        <p:txBody>
          <a:bodyPr/>
          <a:lstStyle/>
          <a:p>
            <a:pPr eaLnBrk="1" hangingPunct="1"/>
            <a:r>
              <a:rPr lang="en-US" altLang="zh-TW" smtClean="0"/>
              <a:t>Ex 5: Diagonalizing a matrix</a:t>
            </a:r>
          </a:p>
        </p:txBody>
      </p:sp>
      <p:graphicFrame>
        <p:nvGraphicFramePr>
          <p:cNvPr id="32770" name="Object 0"/>
          <p:cNvGraphicFramePr>
            <a:graphicFrameLocks noChangeAspect="1"/>
          </p:cNvGraphicFramePr>
          <p:nvPr/>
        </p:nvGraphicFramePr>
        <p:xfrm>
          <a:off x="755650" y="1338263"/>
          <a:ext cx="5816600" cy="1803400"/>
        </p:xfrm>
        <a:graphic>
          <a:graphicData uri="http://schemas.openxmlformats.org/presentationml/2006/ole">
            <p:oleObj spid="_x0000_s33412" name="方程式" r:id="rId3" imgW="5816600" imgH="1803400" progId="Equation.3">
              <p:embed/>
            </p:oleObj>
          </a:graphicData>
        </a:graphic>
      </p:graphicFrame>
      <p:grpSp>
        <p:nvGrpSpPr>
          <p:cNvPr id="32774" name="Group 14"/>
          <p:cNvGrpSpPr>
            <a:grpSpLocks/>
          </p:cNvGrpSpPr>
          <p:nvPr/>
        </p:nvGrpSpPr>
        <p:grpSpPr bwMode="auto">
          <a:xfrm>
            <a:off x="468313" y="3349625"/>
            <a:ext cx="7696200" cy="1879600"/>
            <a:chOff x="528" y="1920"/>
            <a:chExt cx="4848" cy="1184"/>
          </a:xfrm>
        </p:grpSpPr>
        <p:sp>
          <p:nvSpPr>
            <p:cNvPr id="32775" name="Rectangle 5"/>
            <p:cNvSpPr>
              <a:spLocks noChangeArrowheads="1"/>
            </p:cNvSpPr>
            <p:nvPr/>
          </p:nvSpPr>
          <p:spPr bwMode="auto">
            <a:xfrm>
              <a:off x="528" y="1920"/>
              <a:ext cx="4848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196850" indent="-196850">
                <a:spcBef>
                  <a:spcPct val="20000"/>
                </a:spcBef>
                <a:buClr>
                  <a:schemeClr val="tx1"/>
                </a:buClr>
                <a:buSzPct val="40000"/>
                <a:buFont typeface="Wingdings" pitchFamily="2" charset="2"/>
                <a:buNone/>
              </a:pPr>
              <a:r>
                <a:rPr lang="en-US" altLang="zh-TW">
                  <a:solidFill>
                    <a:schemeClr val="hlink"/>
                  </a:solidFill>
                  <a:latin typeface="Times New Roman" pitchFamily="18" charset="0"/>
                </a:rPr>
                <a:t>Sol:  </a:t>
              </a:r>
              <a:r>
                <a:rPr lang="en-US" altLang="zh-TW">
                  <a:latin typeface="Times New Roman" pitchFamily="18" charset="0"/>
                </a:rPr>
                <a:t>Characteristic equation:</a:t>
              </a:r>
            </a:p>
          </p:txBody>
        </p:sp>
        <p:graphicFrame>
          <p:nvGraphicFramePr>
            <p:cNvPr id="32772" name="Object 2"/>
            <p:cNvGraphicFramePr>
              <a:graphicFrameLocks noChangeAspect="1"/>
            </p:cNvGraphicFramePr>
            <p:nvPr/>
          </p:nvGraphicFramePr>
          <p:xfrm>
            <a:off x="944" y="2208"/>
            <a:ext cx="4310" cy="896"/>
          </p:xfrm>
          <a:graphic>
            <a:graphicData uri="http://schemas.openxmlformats.org/presentationml/2006/ole">
              <p:oleObj spid="_x0000_s33413" name="Equation" r:id="rId4" imgW="3416300" imgH="711200" progId="">
                <p:embed/>
              </p:oleObj>
            </a:graphicData>
          </a:graphic>
        </p:graphicFrame>
      </p:grpSp>
      <p:graphicFrame>
        <p:nvGraphicFramePr>
          <p:cNvPr id="32771" name="Object 1"/>
          <p:cNvGraphicFramePr>
            <a:graphicFrameLocks noChangeAspect="1"/>
          </p:cNvGraphicFramePr>
          <p:nvPr/>
        </p:nvGraphicFramePr>
        <p:xfrm>
          <a:off x="1093788" y="5343525"/>
          <a:ext cx="5029200" cy="457200"/>
        </p:xfrm>
        <a:graphic>
          <a:graphicData uri="http://schemas.openxmlformats.org/presentationml/2006/ole">
            <p:oleObj spid="_x0000_s33414" name="Equation" r:id="rId5" imgW="2514600" imgH="2286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18793385"/>
              </p:ext>
            </p:extLst>
          </p:nvPr>
        </p:nvGraphicFramePr>
        <p:xfrm>
          <a:off x="539552" y="1354138"/>
          <a:ext cx="889000" cy="431800"/>
        </p:xfrm>
        <a:graphic>
          <a:graphicData uri="http://schemas.openxmlformats.org/presentationml/2006/ole">
            <p:oleObj spid="_x0000_s73984" name="Equation" r:id="rId3" imgW="444114" imgH="215713" progId="Equation.3">
              <p:embed/>
            </p:oleObj>
          </a:graphicData>
        </a:graphic>
      </p:graphicFrame>
      <p:graphicFrame>
        <p:nvGraphicFramePr>
          <p:cNvPr id="33795" name="Object 10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64184795"/>
              </p:ext>
            </p:extLst>
          </p:nvPr>
        </p:nvGraphicFramePr>
        <p:xfrm>
          <a:off x="1374552" y="863600"/>
          <a:ext cx="7162800" cy="1422400"/>
        </p:xfrm>
        <a:graphic>
          <a:graphicData uri="http://schemas.openxmlformats.org/presentationml/2006/ole">
            <p:oleObj spid="_x0000_s73985" name="Equation" r:id="rId4" imgW="3581280" imgH="711000" progId="">
              <p:embed/>
            </p:oleObj>
          </a:graphicData>
        </a:graphic>
      </p:graphicFrame>
      <p:graphicFrame>
        <p:nvGraphicFramePr>
          <p:cNvPr id="33796" name="Object 10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570141348"/>
              </p:ext>
            </p:extLst>
          </p:nvPr>
        </p:nvGraphicFramePr>
        <p:xfrm>
          <a:off x="1553964" y="2292350"/>
          <a:ext cx="4927600" cy="1422400"/>
        </p:xfrm>
        <a:graphic>
          <a:graphicData uri="http://schemas.openxmlformats.org/presentationml/2006/ole">
            <p:oleObj spid="_x0000_s73986" name="Equation" r:id="rId5" imgW="2463800" imgH="711200" progId="">
              <p:embed/>
            </p:oleObj>
          </a:graphicData>
        </a:graphic>
      </p:graphicFrame>
      <p:graphicFrame>
        <p:nvGraphicFramePr>
          <p:cNvPr id="33797" name="Object 10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37409824"/>
              </p:ext>
            </p:extLst>
          </p:nvPr>
        </p:nvGraphicFramePr>
        <p:xfrm>
          <a:off x="539552" y="4286250"/>
          <a:ext cx="1092200" cy="431800"/>
        </p:xfrm>
        <a:graphic>
          <a:graphicData uri="http://schemas.openxmlformats.org/presentationml/2006/ole">
            <p:oleObj spid="_x0000_s73987" name="Equation" r:id="rId6" imgW="545626" imgH="215713" progId="Equation.3">
              <p:embed/>
            </p:oleObj>
          </a:graphicData>
        </a:graphic>
      </p:graphicFrame>
      <p:graphicFrame>
        <p:nvGraphicFramePr>
          <p:cNvPr id="33798" name="Object 10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12151192"/>
              </p:ext>
            </p:extLst>
          </p:nvPr>
        </p:nvGraphicFramePr>
        <p:xfrm>
          <a:off x="1547664" y="3792538"/>
          <a:ext cx="7442200" cy="1422400"/>
        </p:xfrm>
        <a:graphic>
          <a:graphicData uri="http://schemas.openxmlformats.org/presentationml/2006/ole">
            <p:oleObj spid="_x0000_s73988" name="Equation" r:id="rId7" imgW="3720960" imgH="711000" progId="">
              <p:embed/>
            </p:oleObj>
          </a:graphicData>
        </a:graphic>
      </p:graphicFrame>
      <p:graphicFrame>
        <p:nvGraphicFramePr>
          <p:cNvPr id="33799" name="Object 10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897660556"/>
              </p:ext>
            </p:extLst>
          </p:nvPr>
        </p:nvGraphicFramePr>
        <p:xfrm>
          <a:off x="1553964" y="5292725"/>
          <a:ext cx="5156200" cy="1422400"/>
        </p:xfrm>
        <a:graphic>
          <a:graphicData uri="http://schemas.openxmlformats.org/presentationml/2006/ole">
            <p:oleObj spid="_x0000_s73989" name="Equation" r:id="rId8" imgW="2578100" imgH="7112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8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13226787"/>
              </p:ext>
            </p:extLst>
          </p:nvPr>
        </p:nvGraphicFramePr>
        <p:xfrm>
          <a:off x="611560" y="1357313"/>
          <a:ext cx="889000" cy="457200"/>
        </p:xfrm>
        <a:graphic>
          <a:graphicData uri="http://schemas.openxmlformats.org/presentationml/2006/ole">
            <p:oleObj spid="_x0000_s35670" name="Equation" r:id="rId3" imgW="444307" imgH="228501" progId="Equation.3">
              <p:embed/>
            </p:oleObj>
          </a:graphicData>
        </a:graphic>
      </p:graphicFrame>
      <p:graphicFrame>
        <p:nvGraphicFramePr>
          <p:cNvPr id="3481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51059843"/>
              </p:ext>
            </p:extLst>
          </p:nvPr>
        </p:nvGraphicFramePr>
        <p:xfrm>
          <a:off x="1407864" y="857250"/>
          <a:ext cx="7340600" cy="1422400"/>
        </p:xfrm>
        <a:graphic>
          <a:graphicData uri="http://schemas.openxmlformats.org/presentationml/2006/ole">
            <p:oleObj spid="_x0000_s35671" name="Equation" r:id="rId4" imgW="3670200" imgH="711000" progId="">
              <p:embed/>
            </p:oleObj>
          </a:graphicData>
        </a:graphic>
      </p:graphicFrame>
      <p:graphicFrame>
        <p:nvGraphicFramePr>
          <p:cNvPr id="3482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43491404"/>
              </p:ext>
            </p:extLst>
          </p:nvPr>
        </p:nvGraphicFramePr>
        <p:xfrm>
          <a:off x="1438647" y="2292350"/>
          <a:ext cx="4953000" cy="1422400"/>
        </p:xfrm>
        <a:graphic>
          <a:graphicData uri="http://schemas.openxmlformats.org/presentationml/2006/ole">
            <p:oleObj spid="_x0000_s35672" name="Equation" r:id="rId5" imgW="2476500" imgH="711200" progId="">
              <p:embed/>
            </p:oleObj>
          </a:graphicData>
        </a:graphic>
      </p:graphicFrame>
      <p:graphicFrame>
        <p:nvGraphicFramePr>
          <p:cNvPr id="3482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17350124"/>
              </p:ext>
            </p:extLst>
          </p:nvPr>
        </p:nvGraphicFramePr>
        <p:xfrm>
          <a:off x="682997" y="3857625"/>
          <a:ext cx="6578600" cy="2844800"/>
        </p:xfrm>
        <a:graphic>
          <a:graphicData uri="http://schemas.openxmlformats.org/presentationml/2006/ole">
            <p:oleObj spid="_x0000_s35673" name="Equation" r:id="rId6" imgW="3289300" imgH="14224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2"/>
          <p:cNvSpPr>
            <a:spLocks noChangeArrowheads="1"/>
          </p:cNvSpPr>
          <p:nvPr/>
        </p:nvSpPr>
        <p:spPr bwMode="auto">
          <a:xfrm>
            <a:off x="395288" y="838200"/>
            <a:ext cx="8105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</a:pPr>
            <a:r>
              <a:rPr lang="en-US" altLang="zh-TW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Note: a quick way to calculate </a:t>
            </a:r>
            <a:r>
              <a:rPr lang="en-US" altLang="zh-TW" i="1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A</a:t>
            </a:r>
            <a:r>
              <a:rPr lang="en-US" altLang="zh-TW" i="1" baseline="3000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k</a:t>
            </a:r>
            <a:r>
              <a:rPr lang="en-US" altLang="zh-TW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 based on the diagonalization technique</a:t>
            </a:r>
            <a:endParaRPr lang="en-US" altLang="zh-TW" i="1" baseline="30000">
              <a:solidFill>
                <a:schemeClr val="hlink"/>
              </a:solidFill>
              <a:latin typeface="Times New Roman" pitchFamily="18" charset="0"/>
              <a:ea typeface="標楷體" pitchFamily="65" charset="-120"/>
            </a:endParaRPr>
          </a:p>
        </p:txBody>
      </p:sp>
      <p:graphicFrame>
        <p:nvGraphicFramePr>
          <p:cNvPr id="35842" name="Object 6"/>
          <p:cNvGraphicFramePr>
            <a:graphicFrameLocks noChangeAspect="1"/>
          </p:cNvGraphicFramePr>
          <p:nvPr/>
        </p:nvGraphicFramePr>
        <p:xfrm>
          <a:off x="857250" y="1965325"/>
          <a:ext cx="6883400" cy="1879600"/>
        </p:xfrm>
        <a:graphic>
          <a:graphicData uri="http://schemas.openxmlformats.org/presentationml/2006/ole">
            <p:oleObj spid="_x0000_s36269" name="Equation" r:id="rId3" imgW="3441700" imgH="939800" progId="">
              <p:embed/>
            </p:oleObj>
          </a:graphicData>
        </a:graphic>
      </p:graphicFrame>
      <p:graphicFrame>
        <p:nvGraphicFramePr>
          <p:cNvPr id="35843" name="Object 7"/>
          <p:cNvGraphicFramePr>
            <a:graphicFrameLocks noChangeAspect="1"/>
          </p:cNvGraphicFramePr>
          <p:nvPr/>
        </p:nvGraphicFramePr>
        <p:xfrm>
          <a:off x="823913" y="4121150"/>
          <a:ext cx="7391400" cy="2692400"/>
        </p:xfrm>
        <a:graphic>
          <a:graphicData uri="http://schemas.openxmlformats.org/presentationml/2006/ole">
            <p:oleObj spid="_x0000_s36270" name="Equation" r:id="rId4" imgW="3695700" imgH="13462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838200"/>
            <a:ext cx="7924800" cy="533400"/>
          </a:xfrm>
        </p:spPr>
        <p:txBody>
          <a:bodyPr/>
          <a:lstStyle/>
          <a:p>
            <a:pPr eaLnBrk="1" hangingPunct="1"/>
            <a:r>
              <a:rPr lang="en-US" altLang="zh-TW" smtClean="0"/>
              <a:t>Thm. 7.6: Sufficient conditions for diagonalization</a:t>
            </a:r>
          </a:p>
        </p:txBody>
      </p:sp>
      <p:sp>
        <p:nvSpPr>
          <p:cNvPr id="36869" name="Rectangle 6"/>
          <p:cNvSpPr>
            <a:spLocks noChangeArrowheads="1"/>
          </p:cNvSpPr>
          <p:nvPr/>
        </p:nvSpPr>
        <p:spPr bwMode="auto">
          <a:xfrm>
            <a:off x="1071563" y="1214438"/>
            <a:ext cx="7315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If an </a:t>
            </a:r>
            <a:r>
              <a:rPr lang="en-US" altLang="zh-TW" i="1" dirty="0" err="1">
                <a:latin typeface="Times New Roman" pitchFamily="18" charset="0"/>
                <a:ea typeface="標楷體" pitchFamily="65" charset="-120"/>
              </a:rPr>
              <a:t>n</a:t>
            </a:r>
            <a:r>
              <a:rPr lang="en-US" altLang="zh-TW" dirty="0" err="1">
                <a:latin typeface="Times New Roman" pitchFamily="18" charset="0"/>
                <a:ea typeface="標楷體" pitchFamily="65" charset="-120"/>
                <a:sym typeface="Symbol" pitchFamily="18" charset="2"/>
              </a:rPr>
              <a:t></a:t>
            </a:r>
            <a:r>
              <a:rPr lang="en-US" altLang="zh-TW" i="1" dirty="0" err="1">
                <a:latin typeface="Times New Roman" pitchFamily="18" charset="0"/>
                <a:ea typeface="標楷體" pitchFamily="65" charset="-120"/>
              </a:rPr>
              <a:t>n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</a:rPr>
              <a:t>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matrix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</a:rPr>
              <a:t> A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 has </a:t>
            </a:r>
            <a:r>
              <a:rPr lang="en-US" altLang="zh-TW" i="1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n </a:t>
            </a:r>
            <a:r>
              <a:rPr lang="en-US" altLang="zh-TW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distinct eigenvalues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, then the corresponding eigenvectors are linearly independent and thus 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</a:rPr>
              <a:t>A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 is diagonalizable according to </a:t>
            </a:r>
            <a:r>
              <a:rPr lang="en-US" altLang="zh-TW" dirty="0" err="1">
                <a:latin typeface="Times New Roman" pitchFamily="18" charset="0"/>
                <a:ea typeface="標楷體" pitchFamily="65" charset="-120"/>
              </a:rPr>
              <a:t>Thm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. 7.5.</a:t>
            </a:r>
          </a:p>
          <a:p>
            <a:pPr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endParaRPr lang="en-US" altLang="zh-TW" dirty="0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36870" name="Rectangle 5"/>
          <p:cNvSpPr>
            <a:spLocks noChangeArrowheads="1"/>
          </p:cNvSpPr>
          <p:nvPr/>
        </p:nvSpPr>
        <p:spPr bwMode="auto">
          <a:xfrm>
            <a:off x="357188" y="2420888"/>
            <a:ext cx="792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 dirty="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 Pf:</a:t>
            </a:r>
          </a:p>
        </p:txBody>
      </p:sp>
      <p:sp>
        <p:nvSpPr>
          <p:cNvPr id="36871" name="Rectangle 6"/>
          <p:cNvSpPr>
            <a:spLocks noChangeArrowheads="1"/>
          </p:cNvSpPr>
          <p:nvPr/>
        </p:nvSpPr>
        <p:spPr bwMode="auto">
          <a:xfrm>
            <a:off x="1071563" y="2708920"/>
            <a:ext cx="7315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Let </a:t>
            </a:r>
            <a:r>
              <a:rPr lang="el-GR" altLang="zh-TW" i="1" dirty="0">
                <a:latin typeface="Times New Roman" pitchFamily="18" charset="0"/>
                <a:ea typeface="標楷體" pitchFamily="65" charset="-120"/>
              </a:rPr>
              <a:t>λ</a:t>
            </a:r>
            <a:r>
              <a:rPr lang="en-US" altLang="zh-TW" baseline="-25000" dirty="0">
                <a:latin typeface="Times New Roman" pitchFamily="18" charset="0"/>
                <a:ea typeface="標楷體" pitchFamily="65" charset="-120"/>
              </a:rPr>
              <a:t>1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, </a:t>
            </a:r>
            <a:r>
              <a:rPr lang="el-GR" altLang="zh-TW" i="1" dirty="0">
                <a:latin typeface="Times New Roman" pitchFamily="18" charset="0"/>
                <a:ea typeface="標楷體" pitchFamily="65" charset="-120"/>
              </a:rPr>
              <a:t>λ</a:t>
            </a:r>
            <a:r>
              <a:rPr lang="en-US" altLang="zh-TW" baseline="-25000" dirty="0">
                <a:latin typeface="Times New Roman" pitchFamily="18" charset="0"/>
                <a:ea typeface="標楷體" pitchFamily="65" charset="-120"/>
              </a:rPr>
              <a:t>2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, …, </a:t>
            </a:r>
            <a:r>
              <a:rPr lang="el-GR" altLang="zh-TW" i="1" dirty="0">
                <a:latin typeface="Times New Roman" pitchFamily="18" charset="0"/>
                <a:ea typeface="標楷體" pitchFamily="65" charset="-120"/>
              </a:rPr>
              <a:t>λ</a:t>
            </a:r>
            <a:r>
              <a:rPr lang="en-US" altLang="zh-TW" i="1" baseline="-25000" dirty="0">
                <a:latin typeface="Times New Roman" pitchFamily="18" charset="0"/>
                <a:ea typeface="標楷體" pitchFamily="65" charset="-120"/>
              </a:rPr>
              <a:t>n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 be distinct eigenvalues and corresponding eigenvectors be </a:t>
            </a:r>
            <a:r>
              <a:rPr lang="en-US" altLang="zh-TW" b="1" dirty="0">
                <a:latin typeface="Times New Roman" pitchFamily="18" charset="0"/>
                <a:ea typeface="標楷體" pitchFamily="65" charset="-120"/>
              </a:rPr>
              <a:t>x</a:t>
            </a:r>
            <a:r>
              <a:rPr lang="en-US" altLang="zh-TW" baseline="-25000" dirty="0">
                <a:latin typeface="Times New Roman" pitchFamily="18" charset="0"/>
                <a:ea typeface="標楷體" pitchFamily="65" charset="-120"/>
              </a:rPr>
              <a:t>1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, </a:t>
            </a:r>
            <a:r>
              <a:rPr lang="en-US" altLang="zh-TW" b="1" dirty="0">
                <a:latin typeface="Times New Roman" pitchFamily="18" charset="0"/>
                <a:ea typeface="標楷體" pitchFamily="65" charset="-120"/>
              </a:rPr>
              <a:t>x</a:t>
            </a:r>
            <a:r>
              <a:rPr lang="en-US" altLang="zh-TW" baseline="-25000" dirty="0">
                <a:latin typeface="Times New Roman" pitchFamily="18" charset="0"/>
                <a:ea typeface="標楷體" pitchFamily="65" charset="-120"/>
              </a:rPr>
              <a:t>2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, …, </a:t>
            </a:r>
            <a:r>
              <a:rPr lang="en-US" altLang="zh-TW" b="1" dirty="0" err="1">
                <a:latin typeface="Times New Roman" pitchFamily="18" charset="0"/>
                <a:ea typeface="標楷體" pitchFamily="65" charset="-120"/>
              </a:rPr>
              <a:t>x</a:t>
            </a:r>
            <a:r>
              <a:rPr lang="en-US" altLang="zh-TW" i="1" baseline="-25000" dirty="0" err="1">
                <a:latin typeface="Times New Roman" pitchFamily="18" charset="0"/>
                <a:ea typeface="標楷體" pitchFamily="65" charset="-120"/>
              </a:rPr>
              <a:t>n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. In addition, consider that the first 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</a:rPr>
              <a:t>m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 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</a:rPr>
              <a:t>eigenvectors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are linearly independent, but the first 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</a:rPr>
              <a:t>m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+1 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</a:rPr>
              <a:t>eigenvectors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are linearly dependent, i.e.,</a:t>
            </a:r>
          </a:p>
          <a:p>
            <a:pPr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endParaRPr lang="en-US" altLang="zh-TW" dirty="0">
              <a:latin typeface="Times New Roman" pitchFamily="18" charset="0"/>
              <a:ea typeface="標楷體" pitchFamily="65" charset="-120"/>
            </a:endParaRPr>
          </a:p>
        </p:txBody>
      </p:sp>
      <p:graphicFrame>
        <p:nvGraphicFramePr>
          <p:cNvPr id="3686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457834892"/>
              </p:ext>
            </p:extLst>
          </p:nvPr>
        </p:nvGraphicFramePr>
        <p:xfrm>
          <a:off x="2143125" y="4437112"/>
          <a:ext cx="6045200" cy="457200"/>
        </p:xfrm>
        <a:graphic>
          <a:graphicData uri="http://schemas.openxmlformats.org/presentationml/2006/ole">
            <p:oleObj spid="_x0000_s37297" name="Equation" r:id="rId3" imgW="3022600" imgH="228600" progId="">
              <p:embed/>
            </p:oleObj>
          </a:graphicData>
        </a:graphic>
      </p:graphicFrame>
      <p:sp>
        <p:nvSpPr>
          <p:cNvPr id="36872" name="Rectangle 6"/>
          <p:cNvSpPr>
            <a:spLocks noChangeArrowheads="1"/>
          </p:cNvSpPr>
          <p:nvPr/>
        </p:nvSpPr>
        <p:spPr bwMode="auto">
          <a:xfrm>
            <a:off x="1114425" y="4943475"/>
            <a:ext cx="74580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where </a:t>
            </a:r>
            <a:r>
              <a:rPr lang="en-US" altLang="zh-TW" i="1" dirty="0" err="1">
                <a:latin typeface="Times New Roman" pitchFamily="18" charset="0"/>
                <a:ea typeface="標楷體" pitchFamily="65" charset="-120"/>
              </a:rPr>
              <a:t>c</a:t>
            </a:r>
            <a:r>
              <a:rPr lang="en-US" altLang="zh-TW" i="1" baseline="-25000" dirty="0" err="1">
                <a:latin typeface="Times New Roman" pitchFamily="18" charset="0"/>
                <a:ea typeface="標楷體" pitchFamily="65" charset="-120"/>
              </a:rPr>
              <a:t>i</a:t>
            </a:r>
            <a:r>
              <a:rPr lang="en-US" altLang="zh-TW" dirty="0" err="1">
                <a:latin typeface="Times New Roman" pitchFamily="18" charset="0"/>
                <a:ea typeface="標楷體" pitchFamily="65" charset="-120"/>
              </a:rPr>
              <a:t>’s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 are not all zero. Multiplying both sides of Eq. (1) by 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</a:rPr>
              <a:t>A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 yields</a:t>
            </a:r>
          </a:p>
          <a:p>
            <a:pPr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endParaRPr lang="en-US" altLang="zh-TW" dirty="0">
              <a:latin typeface="Times New Roman" pitchFamily="18" charset="0"/>
              <a:ea typeface="標楷體" pitchFamily="65" charset="-120"/>
            </a:endParaRPr>
          </a:p>
        </p:txBody>
      </p:sp>
      <p:graphicFrame>
        <p:nvGraphicFramePr>
          <p:cNvPr id="3686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525149562"/>
              </p:ext>
            </p:extLst>
          </p:nvPr>
        </p:nvGraphicFramePr>
        <p:xfrm>
          <a:off x="2055813" y="5826968"/>
          <a:ext cx="6172200" cy="914400"/>
        </p:xfrm>
        <a:graphic>
          <a:graphicData uri="http://schemas.openxmlformats.org/presentationml/2006/ole">
            <p:oleObj spid="_x0000_s37298" name="Equation" r:id="rId4" imgW="3086100" imgH="4572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2113" y="857250"/>
            <a:ext cx="7924800" cy="533400"/>
          </a:xfrm>
        </p:spPr>
        <p:txBody>
          <a:bodyPr/>
          <a:lstStyle/>
          <a:p>
            <a:pPr eaLnBrk="1" hangingPunct="1"/>
            <a:r>
              <a:rPr lang="en-US" altLang="zh-TW" smtClean="0"/>
              <a:t>Thm. 7.1: The eigenspace corresponding to </a:t>
            </a:r>
            <a:r>
              <a:rPr lang="en-US" altLang="zh-TW" i="1" smtClean="0">
                <a:sym typeface="Symbol" pitchFamily="18" charset="2"/>
              </a:rPr>
              <a:t> </a:t>
            </a:r>
            <a:r>
              <a:rPr lang="en-US" altLang="zh-TW" smtClean="0">
                <a:sym typeface="Symbol" pitchFamily="18" charset="2"/>
              </a:rPr>
              <a:t>of</a:t>
            </a:r>
            <a:r>
              <a:rPr lang="en-US" altLang="zh-TW" i="1" smtClean="0">
                <a:sym typeface="Symbol" pitchFamily="18" charset="2"/>
              </a:rPr>
              <a:t> </a:t>
            </a:r>
            <a:r>
              <a:rPr lang="en-US" altLang="zh-TW" smtClean="0">
                <a:sym typeface="Symbol" pitchFamily="18" charset="2"/>
              </a:rPr>
              <a:t>matrix </a:t>
            </a:r>
            <a:r>
              <a:rPr lang="en-US" altLang="zh-TW" i="1" smtClean="0">
                <a:sym typeface="Symbol" pitchFamily="18" charset="2"/>
              </a:rPr>
              <a:t>A</a:t>
            </a:r>
            <a:endParaRPr lang="en-US" altLang="zh-TW" i="1" smtClean="0"/>
          </a:p>
        </p:txBody>
      </p:sp>
      <p:sp>
        <p:nvSpPr>
          <p:cNvPr id="3078" name="Rectangle 5"/>
          <p:cNvSpPr>
            <a:spLocks noChangeArrowheads="1"/>
          </p:cNvSpPr>
          <p:nvPr/>
        </p:nvSpPr>
        <p:spPr bwMode="auto">
          <a:xfrm>
            <a:off x="381000" y="1285875"/>
            <a:ext cx="843915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71500" lvl="1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None/>
            </a:pP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If 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</a:rPr>
              <a:t>A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is an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</a:rPr>
              <a:t> </a:t>
            </a:r>
            <a:r>
              <a:rPr lang="en-US" altLang="zh-TW" i="1" dirty="0" err="1">
                <a:latin typeface="Times New Roman" pitchFamily="18" charset="0"/>
                <a:ea typeface="標楷體" pitchFamily="65" charset="-120"/>
              </a:rPr>
              <a:t>n</a:t>
            </a:r>
            <a:r>
              <a:rPr lang="en-US" altLang="zh-TW" dirty="0" err="1">
                <a:latin typeface="Times New Roman" pitchFamily="18" charset="0"/>
                <a:ea typeface="標楷體" pitchFamily="65" charset="-120"/>
                <a:sym typeface="Symbol" pitchFamily="18" charset="2"/>
              </a:rPr>
              <a:t></a:t>
            </a:r>
            <a:r>
              <a:rPr lang="en-US" altLang="zh-TW" i="1" dirty="0" err="1">
                <a:latin typeface="Times New Roman" pitchFamily="18" charset="0"/>
                <a:ea typeface="標楷體" pitchFamily="65" charset="-120"/>
              </a:rPr>
              <a:t>n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</a:rPr>
              <a:t>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matrix with an eigenvalue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</a:rPr>
              <a:t> 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  <a:sym typeface="Symbol" pitchFamily="18" charset="2"/>
              </a:rPr>
              <a:t>,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sym typeface="Symbol" pitchFamily="18" charset="2"/>
              </a:rPr>
              <a:t>then the set of all eigenvectors of </a:t>
            </a:r>
            <a:r>
              <a:rPr lang="en-US" altLang="zh-TW" i="1" dirty="0">
                <a:latin typeface="Times New Roman" pitchFamily="18" charset="0"/>
                <a:sym typeface="Symbol" pitchFamily="18" charset="2"/>
              </a:rPr>
              <a:t></a:t>
            </a:r>
            <a:r>
              <a:rPr lang="en-US" altLang="zh-TW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altLang="zh-TW" b="1" dirty="0">
                <a:latin typeface="Times New Roman" pitchFamily="18" charset="0"/>
                <a:sym typeface="Symbol" pitchFamily="18" charset="2"/>
              </a:rPr>
              <a:t>together with the zero vector</a:t>
            </a:r>
            <a:r>
              <a:rPr lang="en-US" altLang="zh-TW" dirty="0">
                <a:latin typeface="Times New Roman" pitchFamily="18" charset="0"/>
                <a:sym typeface="Symbol" pitchFamily="18" charset="2"/>
              </a:rPr>
              <a:t> is a subspace of 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</a:rPr>
              <a:t>R</a:t>
            </a:r>
            <a:r>
              <a:rPr lang="en-US" altLang="zh-TW" i="1" baseline="50000" dirty="0">
                <a:latin typeface="Times New Roman" pitchFamily="18" charset="0"/>
                <a:ea typeface="標楷體" pitchFamily="65" charset="-120"/>
              </a:rPr>
              <a:t>n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. This subspace is called the </a:t>
            </a:r>
            <a:r>
              <a:rPr lang="en-US" altLang="zh-TW" dirty="0" err="1">
                <a:latin typeface="Times New Roman" pitchFamily="18" charset="0"/>
                <a:ea typeface="標楷體" pitchFamily="65" charset="-120"/>
              </a:rPr>
              <a:t>eigenspace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 (</a:t>
            </a:r>
            <a:r>
              <a:rPr lang="zh-TW" altLang="en-US" dirty="0">
                <a:latin typeface="Times New Roman" pitchFamily="18" charset="0"/>
                <a:ea typeface="標楷體" pitchFamily="65" charset="-120"/>
              </a:rPr>
              <a:t>特徵空間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)</a:t>
            </a:r>
            <a:r>
              <a:rPr lang="zh-TW" altLang="en-US" dirty="0">
                <a:latin typeface="Times New Roman" pitchFamily="18" charset="0"/>
                <a:ea typeface="標楷體" pitchFamily="65" charset="-120"/>
              </a:rPr>
              <a:t>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of </a:t>
            </a:r>
            <a:r>
              <a:rPr lang="en-US" altLang="zh-TW" i="1" dirty="0">
                <a:sym typeface="Symbol" pitchFamily="18" charset="2"/>
              </a:rPr>
              <a:t></a:t>
            </a:r>
            <a:endParaRPr lang="en-US" altLang="zh-TW" dirty="0">
              <a:latin typeface="Times New Roman" pitchFamily="18" charset="0"/>
              <a:ea typeface="標楷體" pitchFamily="65" charset="-120"/>
            </a:endParaRPr>
          </a:p>
        </p:txBody>
      </p:sp>
      <p:grpSp>
        <p:nvGrpSpPr>
          <p:cNvPr id="3079" name="Group 12"/>
          <p:cNvGrpSpPr>
            <a:grpSpLocks/>
          </p:cNvGrpSpPr>
          <p:nvPr/>
        </p:nvGrpSpPr>
        <p:grpSpPr bwMode="auto">
          <a:xfrm>
            <a:off x="468313" y="2714625"/>
            <a:ext cx="7920037" cy="1246188"/>
            <a:chOff x="528" y="1776"/>
            <a:chExt cx="4992" cy="785"/>
          </a:xfrm>
        </p:grpSpPr>
        <p:sp>
          <p:nvSpPr>
            <p:cNvPr id="3081" name="Rectangle 6"/>
            <p:cNvSpPr>
              <a:spLocks noChangeArrowheads="1"/>
            </p:cNvSpPr>
            <p:nvPr/>
          </p:nvSpPr>
          <p:spPr bwMode="auto">
            <a:xfrm>
              <a:off x="528" y="1776"/>
              <a:ext cx="4992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196850" indent="-196850">
                <a:spcBef>
                  <a:spcPct val="20000"/>
                </a:spcBef>
                <a:buClr>
                  <a:schemeClr val="tx1"/>
                </a:buClr>
                <a:buSzPct val="40000"/>
                <a:buFont typeface="Wingdings" pitchFamily="2" charset="2"/>
                <a:buNone/>
              </a:pPr>
              <a:r>
                <a:rPr lang="en-US" altLang="zh-TW">
                  <a:solidFill>
                    <a:schemeClr val="hlink"/>
                  </a:solidFill>
                  <a:latin typeface="Times New Roman" pitchFamily="18" charset="0"/>
                  <a:ea typeface="標楷體" pitchFamily="65" charset="-120"/>
                </a:rPr>
                <a:t> Pf:</a:t>
              </a:r>
            </a:p>
          </p:txBody>
        </p:sp>
        <p:sp>
          <p:nvSpPr>
            <p:cNvPr id="3082" name="Rectangle 7"/>
            <p:cNvSpPr>
              <a:spLocks noChangeArrowheads="1"/>
            </p:cNvSpPr>
            <p:nvPr/>
          </p:nvSpPr>
          <p:spPr bwMode="auto">
            <a:xfrm>
              <a:off x="528" y="1968"/>
              <a:ext cx="4992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571500" lvl="1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None/>
              </a:pPr>
              <a:r>
                <a:rPr lang="en-US" altLang="zh-TW" b="1">
                  <a:latin typeface="Times New Roman" pitchFamily="18" charset="0"/>
                  <a:ea typeface="標楷體" pitchFamily="65" charset="-120"/>
                </a:rPr>
                <a:t>x</a:t>
              </a:r>
              <a:r>
                <a:rPr lang="en-US" altLang="zh-TW" baseline="-25000">
                  <a:latin typeface="Times New Roman" pitchFamily="18" charset="0"/>
                  <a:ea typeface="標楷體" pitchFamily="65" charset="-120"/>
                </a:rPr>
                <a:t>1</a:t>
              </a:r>
              <a:r>
                <a:rPr lang="en-US" altLang="zh-TW">
                  <a:latin typeface="Times New Roman" pitchFamily="18" charset="0"/>
                  <a:ea typeface="標楷體" pitchFamily="65" charset="-120"/>
                </a:rPr>
                <a:t> and </a:t>
              </a:r>
              <a:r>
                <a:rPr lang="en-US" altLang="zh-TW" b="1">
                  <a:latin typeface="Times New Roman" pitchFamily="18" charset="0"/>
                  <a:ea typeface="標楷體" pitchFamily="65" charset="-120"/>
                </a:rPr>
                <a:t>x</a:t>
              </a:r>
              <a:r>
                <a:rPr lang="en-US" altLang="zh-TW" baseline="-25000">
                  <a:latin typeface="Times New Roman" pitchFamily="18" charset="0"/>
                  <a:ea typeface="標楷體" pitchFamily="65" charset="-120"/>
                </a:rPr>
                <a:t>2</a:t>
              </a:r>
              <a:r>
                <a:rPr lang="en-US" altLang="zh-TW">
                  <a:latin typeface="標楷體" pitchFamily="65" charset="-120"/>
                  <a:ea typeface="標楷體" pitchFamily="65" charset="-120"/>
                </a:rPr>
                <a:t> </a:t>
              </a:r>
              <a:r>
                <a:rPr lang="en-US" altLang="zh-TW">
                  <a:latin typeface="Times New Roman" pitchFamily="18" charset="0"/>
                  <a:ea typeface="標楷體" pitchFamily="65" charset="-120"/>
                </a:rPr>
                <a:t>are eigenvectors corresponding to </a:t>
              </a:r>
              <a:r>
                <a:rPr lang="en-US" altLang="zh-TW" i="1">
                  <a:latin typeface="標楷體" pitchFamily="65" charset="-120"/>
                  <a:ea typeface="標楷體" pitchFamily="65" charset="-120"/>
                  <a:sym typeface="Symbol" pitchFamily="18" charset="2"/>
                </a:rPr>
                <a:t></a:t>
              </a:r>
              <a:endParaRPr lang="en-US" altLang="zh-TW">
                <a:latin typeface="Times New Roman" pitchFamily="18" charset="0"/>
                <a:ea typeface="標楷體" pitchFamily="65" charset="-120"/>
              </a:endParaRPr>
            </a:p>
          </p:txBody>
        </p:sp>
        <p:graphicFrame>
          <p:nvGraphicFramePr>
            <p:cNvPr id="3076" name="Object 8"/>
            <p:cNvGraphicFramePr>
              <a:graphicFrameLocks noChangeAspect="1"/>
            </p:cNvGraphicFramePr>
            <p:nvPr/>
          </p:nvGraphicFramePr>
          <p:xfrm>
            <a:off x="890" y="2273"/>
            <a:ext cx="2255" cy="288"/>
          </p:xfrm>
          <a:graphic>
            <a:graphicData uri="http://schemas.openxmlformats.org/presentationml/2006/ole">
              <p:oleObj spid="_x0000_s3719" name="Equation" r:id="rId3" imgW="1790700" imgH="228600" progId="">
                <p:embed/>
              </p:oleObj>
            </a:graphicData>
          </a:graphic>
        </p:graphicFrame>
      </p:grpSp>
      <p:graphicFrame>
        <p:nvGraphicFramePr>
          <p:cNvPr id="307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69669264"/>
              </p:ext>
            </p:extLst>
          </p:nvPr>
        </p:nvGraphicFramePr>
        <p:xfrm>
          <a:off x="1082476" y="4005064"/>
          <a:ext cx="6456363" cy="823912"/>
        </p:xfrm>
        <a:graphic>
          <a:graphicData uri="http://schemas.openxmlformats.org/presentationml/2006/ole">
            <p:oleObj spid="_x0000_s3720" name="Equation" r:id="rId4" imgW="3581280" imgH="457200" progId="">
              <p:embed/>
            </p:oleObj>
          </a:graphicData>
        </a:graphic>
      </p:graphicFrame>
      <p:graphicFrame>
        <p:nvGraphicFramePr>
          <p:cNvPr id="3075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79158214"/>
              </p:ext>
            </p:extLst>
          </p:nvPr>
        </p:nvGraphicFramePr>
        <p:xfrm>
          <a:off x="1115616" y="4869160"/>
          <a:ext cx="5995987" cy="823913"/>
        </p:xfrm>
        <a:graphic>
          <a:graphicData uri="http://schemas.openxmlformats.org/presentationml/2006/ole">
            <p:oleObj spid="_x0000_s3721" name="Equation" r:id="rId5" imgW="3327120" imgH="457200" progId="">
              <p:embed/>
            </p:oleObj>
          </a:graphicData>
        </a:graphic>
      </p:graphicFrame>
      <p:sp>
        <p:nvSpPr>
          <p:cNvPr id="3080" name="Rectangle 7"/>
          <p:cNvSpPr>
            <a:spLocks noChangeArrowheads="1"/>
          </p:cNvSpPr>
          <p:nvPr/>
        </p:nvSpPr>
        <p:spPr bwMode="auto">
          <a:xfrm>
            <a:off x="1071563" y="5670376"/>
            <a:ext cx="75009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1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None/>
            </a:pP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Since this 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</a:rPr>
              <a:t>set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is closed under vector addition and scalar multiplication, this 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</a:rPr>
              <a:t>set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is a subspace of </a:t>
            </a:r>
            <a:r>
              <a:rPr lang="en-US" altLang="zh-TW" i="1" dirty="0" err="1">
                <a:latin typeface="Times New Roman" pitchFamily="18" charset="0"/>
                <a:ea typeface="標楷體" pitchFamily="65" charset="-120"/>
              </a:rPr>
              <a:t>R</a:t>
            </a:r>
            <a:r>
              <a:rPr lang="en-US" altLang="zh-TW" i="1" baseline="50000" dirty="0" err="1">
                <a:latin typeface="Times New Roman" pitchFamily="18" charset="0"/>
                <a:ea typeface="標楷體" pitchFamily="65" charset="-120"/>
              </a:rPr>
              <a:t>n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</a:rPr>
              <a:t>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according to Theorem 4.5</a:t>
            </a:r>
            <a:endParaRPr lang="en-US" altLang="zh-TW" baseline="40000" dirty="0">
              <a:latin typeface="Times New Roman" pitchFamily="18" charset="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6"/>
          <p:cNvSpPr>
            <a:spLocks noChangeArrowheads="1"/>
          </p:cNvSpPr>
          <p:nvPr/>
        </p:nvSpPr>
        <p:spPr bwMode="auto">
          <a:xfrm>
            <a:off x="395288" y="836712"/>
            <a:ext cx="828675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On the other hand, multiplying both sides of Eq. (1) by </a:t>
            </a:r>
            <a:r>
              <a:rPr lang="el-GR" altLang="zh-TW" i="1" dirty="0">
                <a:latin typeface="Times New Roman" pitchFamily="18" charset="0"/>
                <a:ea typeface="標楷體" pitchFamily="65" charset="-120"/>
              </a:rPr>
              <a:t>λ</a:t>
            </a:r>
            <a:r>
              <a:rPr lang="en-US" altLang="zh-TW" i="1" baseline="-25000" dirty="0">
                <a:latin typeface="Times New Roman" pitchFamily="18" charset="0"/>
                <a:ea typeface="標楷體" pitchFamily="65" charset="-120"/>
              </a:rPr>
              <a:t>m+</a:t>
            </a:r>
            <a:r>
              <a:rPr lang="en-US" altLang="zh-TW" baseline="-25000" dirty="0">
                <a:latin typeface="Times New Roman" pitchFamily="18" charset="0"/>
                <a:ea typeface="標楷體" pitchFamily="65" charset="-120"/>
              </a:rPr>
              <a:t>1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</a:rPr>
              <a:t>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yields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endParaRPr lang="en-US" altLang="zh-TW" dirty="0">
              <a:latin typeface="Times New Roman" pitchFamily="18" charset="0"/>
              <a:ea typeface="標楷體" pitchFamily="65" charset="-120"/>
            </a:endParaRPr>
          </a:p>
        </p:txBody>
      </p:sp>
      <p:graphicFrame>
        <p:nvGraphicFramePr>
          <p:cNvPr id="37890" name="Object 5"/>
          <p:cNvGraphicFramePr>
            <a:graphicFrameLocks noChangeAspect="1"/>
          </p:cNvGraphicFramePr>
          <p:nvPr/>
        </p:nvGraphicFramePr>
        <p:xfrm>
          <a:off x="820738" y="1428750"/>
          <a:ext cx="7289800" cy="457200"/>
        </p:xfrm>
        <a:graphic>
          <a:graphicData uri="http://schemas.openxmlformats.org/presentationml/2006/ole">
            <p:oleObj spid="_x0000_s38536" name="Equation" r:id="rId3" imgW="3644900" imgH="228600" progId="">
              <p:embed/>
            </p:oleObj>
          </a:graphicData>
        </a:graphic>
      </p:graphicFrame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395288" y="2060848"/>
            <a:ext cx="828675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Now, subtracting Eq. (2) from Eq. (3) produces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endParaRPr lang="en-US" altLang="zh-TW" dirty="0">
              <a:latin typeface="Times New Roman" pitchFamily="18" charset="0"/>
              <a:ea typeface="標楷體" pitchFamily="65" charset="-120"/>
            </a:endParaRPr>
          </a:p>
        </p:txBody>
      </p:sp>
      <p:graphicFrame>
        <p:nvGraphicFramePr>
          <p:cNvPr id="3789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812164191"/>
              </p:ext>
            </p:extLst>
          </p:nvPr>
        </p:nvGraphicFramePr>
        <p:xfrm>
          <a:off x="760413" y="2708920"/>
          <a:ext cx="7035800" cy="457200"/>
        </p:xfrm>
        <a:graphic>
          <a:graphicData uri="http://schemas.openxmlformats.org/presentationml/2006/ole">
            <p:oleObj spid="_x0000_s38537" name="Equation" r:id="rId4" imgW="3517560" imgH="228600" progId="">
              <p:embed/>
            </p:oleObj>
          </a:graphicData>
        </a:graphic>
      </p:graphicFrame>
      <p:sp>
        <p:nvSpPr>
          <p:cNvPr id="37895" name="Rectangle 6"/>
          <p:cNvSpPr>
            <a:spLocks noChangeArrowheads="1"/>
          </p:cNvSpPr>
          <p:nvPr/>
        </p:nvSpPr>
        <p:spPr bwMode="auto">
          <a:xfrm>
            <a:off x="392113" y="3284984"/>
            <a:ext cx="828675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Since the first 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</a:rPr>
              <a:t>m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 eigenvectors are linearly independent, we can infer that all coefficients of this equation should be zero, i.e.,</a:t>
            </a:r>
          </a:p>
          <a:p>
            <a:pPr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endParaRPr lang="en-US" altLang="zh-TW" dirty="0">
              <a:latin typeface="Times New Roman" pitchFamily="18" charset="0"/>
              <a:ea typeface="標楷體" pitchFamily="65" charset="-120"/>
            </a:endParaRPr>
          </a:p>
          <a:p>
            <a:pPr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endParaRPr lang="en-US" altLang="zh-TW" dirty="0">
              <a:latin typeface="Times New Roman" pitchFamily="18" charset="0"/>
              <a:ea typeface="標楷體" pitchFamily="65" charset="-120"/>
            </a:endParaRPr>
          </a:p>
        </p:txBody>
      </p:sp>
      <p:graphicFrame>
        <p:nvGraphicFramePr>
          <p:cNvPr id="3789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78920209"/>
              </p:ext>
            </p:extLst>
          </p:nvPr>
        </p:nvGraphicFramePr>
        <p:xfrm>
          <a:off x="1319213" y="4221088"/>
          <a:ext cx="6273800" cy="457200"/>
        </p:xfrm>
        <a:graphic>
          <a:graphicData uri="http://schemas.openxmlformats.org/presentationml/2006/ole">
            <p:oleObj spid="_x0000_s38538" name="Equation" r:id="rId5" imgW="3136680" imgH="228600" progId="">
              <p:embed/>
            </p:oleObj>
          </a:graphicData>
        </a:graphic>
      </p:graphicFrame>
      <p:sp>
        <p:nvSpPr>
          <p:cNvPr id="37896" name="Rectangle 6"/>
          <p:cNvSpPr>
            <a:spLocks noChangeArrowheads="1"/>
          </p:cNvSpPr>
          <p:nvPr/>
        </p:nvSpPr>
        <p:spPr bwMode="auto">
          <a:xfrm>
            <a:off x="395536" y="4797152"/>
            <a:ext cx="85010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Because all the eigenvalues are distinct, it follows all </a:t>
            </a:r>
            <a:r>
              <a:rPr lang="en-US" altLang="zh-TW" i="1" dirty="0" err="1">
                <a:latin typeface="Times New Roman" pitchFamily="18" charset="0"/>
                <a:ea typeface="標楷體" pitchFamily="65" charset="-120"/>
              </a:rPr>
              <a:t>c</a:t>
            </a:r>
            <a:r>
              <a:rPr lang="en-US" altLang="zh-TW" i="1" baseline="-25000" dirty="0" err="1">
                <a:latin typeface="Times New Roman" pitchFamily="18" charset="0"/>
                <a:ea typeface="標楷體" pitchFamily="65" charset="-120"/>
              </a:rPr>
              <a:t>i</a:t>
            </a:r>
            <a:r>
              <a:rPr lang="en-US" altLang="zh-TW" dirty="0" err="1">
                <a:latin typeface="Times New Roman" pitchFamily="18" charset="0"/>
                <a:ea typeface="標楷體" pitchFamily="65" charset="-120"/>
              </a:rPr>
              <a:t>’s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 equal to 0, which contradicts our assumption that </a:t>
            </a:r>
            <a:r>
              <a:rPr lang="en-US" altLang="zh-TW" b="1" dirty="0">
                <a:latin typeface="Times New Roman" pitchFamily="18" charset="0"/>
                <a:ea typeface="標楷體" pitchFamily="65" charset="-120"/>
              </a:rPr>
              <a:t>x</a:t>
            </a:r>
            <a:r>
              <a:rPr lang="en-US" altLang="zh-TW" i="1" baseline="-25000" dirty="0">
                <a:latin typeface="Times New Roman" pitchFamily="18" charset="0"/>
                <a:ea typeface="標楷體" pitchFamily="65" charset="-120"/>
              </a:rPr>
              <a:t>m</a:t>
            </a:r>
            <a:r>
              <a:rPr lang="en-US" altLang="zh-TW" baseline="-25000" dirty="0">
                <a:latin typeface="Times New Roman" pitchFamily="18" charset="0"/>
                <a:ea typeface="標楷體" pitchFamily="65" charset="-120"/>
              </a:rPr>
              <a:t>+1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 can be expressed as a linear combination of the first 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</a:rPr>
              <a:t>m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 eigenvectors. </a:t>
            </a:r>
            <a:r>
              <a:rPr lang="en-US" altLang="zh-TW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So, the set of </a:t>
            </a:r>
            <a:r>
              <a:rPr lang="en-US" altLang="zh-TW" i="1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n</a:t>
            </a:r>
            <a:r>
              <a:rPr lang="en-US" altLang="zh-TW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 eigenvectors is linearly independent given </a:t>
            </a:r>
            <a:r>
              <a:rPr lang="en-US" altLang="zh-TW" i="1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n </a:t>
            </a:r>
            <a:r>
              <a:rPr lang="en-US" altLang="zh-TW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distinct eigenvalues, and according to </a:t>
            </a:r>
            <a:r>
              <a:rPr lang="en-US" altLang="zh-TW" dirty="0" err="1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Thm</a:t>
            </a:r>
            <a:r>
              <a:rPr lang="en-US" altLang="zh-TW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. 7.5, we can conclude that </a:t>
            </a:r>
            <a:r>
              <a:rPr lang="en-US" altLang="zh-TW" i="1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A</a:t>
            </a:r>
            <a:r>
              <a:rPr lang="en-US" altLang="zh-TW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 is </a:t>
            </a:r>
            <a:r>
              <a:rPr lang="en-US" altLang="zh-TW" dirty="0" smtClean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diagonalizable</a:t>
            </a:r>
            <a:endParaRPr lang="en-US" altLang="zh-TW" dirty="0">
              <a:solidFill>
                <a:srgbClr val="0000FF"/>
              </a:solidFill>
              <a:latin typeface="Times New Roman" pitchFamily="18" charset="0"/>
              <a:ea typeface="標楷體" pitchFamily="65" charset="-120"/>
            </a:endParaRPr>
          </a:p>
          <a:p>
            <a:pPr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endParaRPr lang="en-US" altLang="zh-TW" dirty="0">
              <a:latin typeface="Times New Roman" pitchFamily="18" charset="0"/>
              <a:ea typeface="標楷體" pitchFamily="65" charset="-120"/>
            </a:endParaRPr>
          </a:p>
          <a:p>
            <a:pPr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endParaRPr lang="en-US" altLang="zh-TW" dirty="0">
              <a:latin typeface="Times New Roman" pitchFamily="18" charset="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6" name="Group 25"/>
          <p:cNvGrpSpPr>
            <a:grpSpLocks/>
          </p:cNvGrpSpPr>
          <p:nvPr/>
        </p:nvGrpSpPr>
        <p:grpSpPr bwMode="auto">
          <a:xfrm>
            <a:off x="433388" y="1000125"/>
            <a:ext cx="7924800" cy="1722438"/>
            <a:chOff x="249" y="1783"/>
            <a:chExt cx="4992" cy="1085"/>
          </a:xfrm>
        </p:grpSpPr>
        <p:sp>
          <p:nvSpPr>
            <p:cNvPr id="38919" name="Rectangle 11"/>
            <p:cNvSpPr>
              <a:spLocks noChangeArrowheads="1"/>
            </p:cNvSpPr>
            <p:nvPr/>
          </p:nvSpPr>
          <p:spPr bwMode="auto">
            <a:xfrm>
              <a:off x="249" y="1783"/>
              <a:ext cx="4992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196850" indent="-196850">
                <a:lnSpc>
                  <a:spcPct val="90000"/>
                </a:lnSpc>
                <a:spcBef>
                  <a:spcPct val="20000"/>
                </a:spcBef>
                <a:buClr>
                  <a:schemeClr val="tx1"/>
                </a:buClr>
                <a:buSzPct val="40000"/>
                <a:buFont typeface="Wingdings" pitchFamily="2" charset="2"/>
                <a:buChar char="n"/>
              </a:pPr>
              <a:r>
                <a:rPr lang="en-US" altLang="zh-TW">
                  <a:solidFill>
                    <a:schemeClr val="hlink"/>
                  </a:solidFill>
                  <a:latin typeface="Times New Roman" pitchFamily="18" charset="0"/>
                  <a:ea typeface="標楷體" pitchFamily="65" charset="-120"/>
                </a:rPr>
                <a:t>Ex 7: Determining whether a matrix is diagonalizable</a:t>
              </a:r>
            </a:p>
          </p:txBody>
        </p:sp>
        <p:graphicFrame>
          <p:nvGraphicFramePr>
            <p:cNvPr id="38915" name="Object 12"/>
            <p:cNvGraphicFramePr>
              <a:graphicFrameLocks noChangeAspect="1"/>
            </p:cNvGraphicFramePr>
            <p:nvPr/>
          </p:nvGraphicFramePr>
          <p:xfrm>
            <a:off x="2001" y="2053"/>
            <a:ext cx="1342" cy="815"/>
          </p:xfrm>
          <a:graphic>
            <a:graphicData uri="http://schemas.openxmlformats.org/presentationml/2006/ole">
              <p:oleObj spid="_x0000_s39344" r:id="rId3" imgW="1066800" imgH="647700" progId="Equation.3">
                <p:embed/>
              </p:oleObj>
            </a:graphicData>
          </a:graphic>
        </p:graphicFrame>
      </p:grpSp>
      <p:sp>
        <p:nvSpPr>
          <p:cNvPr id="38917" name="Rectangle 14"/>
          <p:cNvSpPr>
            <a:spLocks noChangeArrowheads="1"/>
          </p:cNvSpPr>
          <p:nvPr/>
        </p:nvSpPr>
        <p:spPr bwMode="auto">
          <a:xfrm>
            <a:off x="504825" y="3000375"/>
            <a:ext cx="792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 dirty="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 </a:t>
            </a:r>
            <a:r>
              <a:rPr lang="en-US" altLang="zh-TW" dirty="0">
                <a:solidFill>
                  <a:schemeClr val="hlink"/>
                </a:solidFill>
                <a:latin typeface="Times New Roman" pitchFamily="18" charset="0"/>
              </a:rPr>
              <a:t>Sol: </a:t>
            </a:r>
            <a:r>
              <a:rPr lang="en-US" altLang="zh-TW" dirty="0">
                <a:latin typeface="Times New Roman" pitchFamily="18" charset="0"/>
              </a:rPr>
              <a:t>Because </a:t>
            </a:r>
            <a:r>
              <a:rPr lang="en-US" altLang="zh-TW" i="1" dirty="0">
                <a:latin typeface="Times New Roman" pitchFamily="18" charset="0"/>
              </a:rPr>
              <a:t>A</a:t>
            </a:r>
            <a:r>
              <a:rPr lang="en-US" altLang="zh-TW" dirty="0">
                <a:latin typeface="Times New Roman" pitchFamily="18" charset="0"/>
              </a:rPr>
              <a:t> is a triangular matrix, its eigenvalues are</a:t>
            </a:r>
            <a:endParaRPr lang="en-US" altLang="zh-TW" dirty="0">
              <a:latin typeface="Times New Roman" pitchFamily="18" charset="0"/>
              <a:ea typeface="標楷體" pitchFamily="65" charset="-120"/>
            </a:endParaRPr>
          </a:p>
        </p:txBody>
      </p:sp>
      <p:graphicFrame>
        <p:nvGraphicFramePr>
          <p:cNvPr id="38914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08674621"/>
              </p:ext>
            </p:extLst>
          </p:nvPr>
        </p:nvGraphicFramePr>
        <p:xfrm>
          <a:off x="1252736" y="3500438"/>
          <a:ext cx="2743200" cy="457200"/>
        </p:xfrm>
        <a:graphic>
          <a:graphicData uri="http://schemas.openxmlformats.org/presentationml/2006/ole">
            <p:oleObj spid="_x0000_s39345" name="Equation" r:id="rId4" imgW="1371600" imgH="228600" progId="">
              <p:embed/>
            </p:oleObj>
          </a:graphicData>
        </a:graphic>
      </p:graphicFrame>
      <p:sp>
        <p:nvSpPr>
          <p:cNvPr id="38918" name="Rectangle 16"/>
          <p:cNvSpPr>
            <a:spLocks noChangeArrowheads="1"/>
          </p:cNvSpPr>
          <p:nvPr/>
        </p:nvSpPr>
        <p:spPr bwMode="auto">
          <a:xfrm>
            <a:off x="1143000" y="4429125"/>
            <a:ext cx="70866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According to </a:t>
            </a:r>
            <a:r>
              <a:rPr lang="en-US" altLang="zh-TW" dirty="0" err="1">
                <a:latin typeface="Times New Roman" pitchFamily="18" charset="0"/>
                <a:ea typeface="標楷體" pitchFamily="65" charset="-120"/>
              </a:rPr>
              <a:t>Thm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. 7.6, because these three values are distinct, 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</a:rPr>
              <a:t>A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 is 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</a:rPr>
              <a:t>diagonalizable</a:t>
            </a:r>
            <a:endParaRPr lang="en-US" altLang="zh-TW" dirty="0">
              <a:latin typeface="Times New Roman" pitchFamily="18" charset="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2113" y="838200"/>
            <a:ext cx="8428037" cy="533400"/>
          </a:xfrm>
        </p:spPr>
        <p:txBody>
          <a:bodyPr/>
          <a:lstStyle/>
          <a:p>
            <a:pPr eaLnBrk="1" hangingPunct="1"/>
            <a:r>
              <a:rPr lang="en-US" altLang="zh-TW" smtClean="0"/>
              <a:t>Ex 8: Finding a diagonalized matrix for a linear transformation</a:t>
            </a:r>
          </a:p>
        </p:txBody>
      </p:sp>
      <p:graphicFrame>
        <p:nvGraphicFramePr>
          <p:cNvPr id="39938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88365035"/>
              </p:ext>
            </p:extLst>
          </p:nvPr>
        </p:nvGraphicFramePr>
        <p:xfrm>
          <a:off x="1187624" y="1268413"/>
          <a:ext cx="7058025" cy="1885950"/>
        </p:xfrm>
        <a:graphic>
          <a:graphicData uri="http://schemas.openxmlformats.org/presentationml/2006/ole">
            <p:oleObj spid="_x0000_s40580" name="Equation" r:id="rId3" imgW="3530520" imgH="939600" progId="">
              <p:embed/>
            </p:oleObj>
          </a:graphicData>
        </a:graphic>
      </p:graphicFrame>
      <p:sp>
        <p:nvSpPr>
          <p:cNvPr id="39942" name="Rectangle 9"/>
          <p:cNvSpPr>
            <a:spLocks noChangeArrowheads="1"/>
          </p:cNvSpPr>
          <p:nvPr/>
        </p:nvSpPr>
        <p:spPr bwMode="auto">
          <a:xfrm>
            <a:off x="468313" y="3068960"/>
            <a:ext cx="792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 dirty="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 </a:t>
            </a:r>
            <a:r>
              <a:rPr lang="en-US" altLang="zh-TW" dirty="0">
                <a:solidFill>
                  <a:schemeClr val="hlink"/>
                </a:solidFill>
                <a:latin typeface="Times New Roman" pitchFamily="18" charset="0"/>
              </a:rPr>
              <a:t>Sol:</a:t>
            </a:r>
          </a:p>
          <a:p>
            <a:pPr marL="196850" indent="-196850"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 dirty="0">
                <a:solidFill>
                  <a:schemeClr val="hlink"/>
                </a:solidFill>
                <a:latin typeface="Times New Roman" pitchFamily="18" charset="0"/>
              </a:rPr>
              <a:t>	      </a:t>
            </a:r>
            <a:r>
              <a:rPr lang="en-US" altLang="zh-TW" dirty="0">
                <a:solidFill>
                  <a:schemeClr val="bg2"/>
                </a:solidFill>
                <a:latin typeface="Times New Roman" pitchFamily="18" charset="0"/>
              </a:rPr>
              <a:t>The standard matrix for </a:t>
            </a:r>
            <a:r>
              <a:rPr lang="en-US" altLang="zh-TW" i="1" dirty="0">
                <a:solidFill>
                  <a:schemeClr val="bg2"/>
                </a:solidFill>
                <a:latin typeface="Times New Roman" pitchFamily="18" charset="0"/>
              </a:rPr>
              <a:t>T</a:t>
            </a:r>
            <a:r>
              <a:rPr lang="en-US" altLang="zh-TW" dirty="0">
                <a:solidFill>
                  <a:schemeClr val="bg2"/>
                </a:solidFill>
                <a:latin typeface="Times New Roman" pitchFamily="18" charset="0"/>
              </a:rPr>
              <a:t> is given by</a:t>
            </a:r>
          </a:p>
          <a:p>
            <a:pPr marL="196850" indent="-196850">
              <a:buClr>
                <a:schemeClr val="tx1"/>
              </a:buClr>
              <a:buSzPct val="40000"/>
              <a:buFont typeface="Wingdings" pitchFamily="2" charset="2"/>
              <a:buNone/>
            </a:pPr>
            <a:endParaRPr lang="en-US" altLang="zh-TW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graphicFrame>
        <p:nvGraphicFramePr>
          <p:cNvPr id="3993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47594796"/>
              </p:ext>
            </p:extLst>
          </p:nvPr>
        </p:nvGraphicFramePr>
        <p:xfrm>
          <a:off x="3302000" y="3933056"/>
          <a:ext cx="2127250" cy="1281113"/>
        </p:xfrm>
        <a:graphic>
          <a:graphicData uri="http://schemas.openxmlformats.org/presentationml/2006/ole">
            <p:oleObj spid="_x0000_s40581" name="Equation" r:id="rId4" imgW="1180588" imgH="710891" progId="">
              <p:embed/>
            </p:oleObj>
          </a:graphicData>
        </a:graphic>
      </p:graphicFrame>
      <p:sp>
        <p:nvSpPr>
          <p:cNvPr id="39943" name="Text Box 21"/>
          <p:cNvSpPr txBox="1">
            <a:spLocks noChangeArrowheads="1"/>
          </p:cNvSpPr>
          <p:nvPr/>
        </p:nvSpPr>
        <p:spPr bwMode="auto">
          <a:xfrm>
            <a:off x="1115616" y="5229200"/>
            <a:ext cx="7777162" cy="171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20000"/>
              </a:spcBef>
            </a:pPr>
            <a:r>
              <a:rPr lang="en-US" altLang="zh-TW" dirty="0">
                <a:latin typeface="Times New Roman" pitchFamily="18" charset="0"/>
              </a:rPr>
              <a:t>From Ex. 5 you know that </a:t>
            </a:r>
            <a:r>
              <a:rPr lang="el-GR" altLang="zh-TW" i="1" dirty="0">
                <a:latin typeface="Times New Roman" pitchFamily="18" charset="0"/>
              </a:rPr>
              <a:t>λ</a:t>
            </a:r>
            <a:r>
              <a:rPr lang="en-US" altLang="zh-TW" baseline="-25000" dirty="0">
                <a:latin typeface="Times New Roman" pitchFamily="18" charset="0"/>
              </a:rPr>
              <a:t>1</a:t>
            </a:r>
            <a:r>
              <a:rPr lang="en-US" altLang="zh-TW" dirty="0">
                <a:latin typeface="Times New Roman" pitchFamily="18" charset="0"/>
              </a:rPr>
              <a:t> = 2, </a:t>
            </a:r>
            <a:r>
              <a:rPr lang="el-GR" altLang="zh-TW" i="1" dirty="0">
                <a:latin typeface="Times New Roman" pitchFamily="18" charset="0"/>
              </a:rPr>
              <a:t>λ</a:t>
            </a:r>
            <a:r>
              <a:rPr lang="en-US" altLang="zh-TW" baseline="-25000" dirty="0">
                <a:latin typeface="Times New Roman" pitchFamily="18" charset="0"/>
              </a:rPr>
              <a:t>2 </a:t>
            </a:r>
            <a:r>
              <a:rPr lang="en-US" altLang="zh-TW" dirty="0">
                <a:latin typeface="Times New Roman" pitchFamily="18" charset="0"/>
              </a:rPr>
              <a:t>= 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zh-TW" dirty="0">
                <a:latin typeface="Times New Roman" pitchFamily="18" charset="0"/>
              </a:rPr>
              <a:t>2, </a:t>
            </a:r>
            <a:r>
              <a:rPr lang="el-GR" altLang="zh-TW" i="1" dirty="0">
                <a:latin typeface="Times New Roman" pitchFamily="18" charset="0"/>
              </a:rPr>
              <a:t>λ</a:t>
            </a:r>
            <a:r>
              <a:rPr lang="en-US" altLang="zh-TW" baseline="-25000" dirty="0">
                <a:latin typeface="Times New Roman" pitchFamily="18" charset="0"/>
              </a:rPr>
              <a:t>3</a:t>
            </a:r>
            <a:r>
              <a:rPr lang="en-US" altLang="zh-TW" dirty="0">
                <a:latin typeface="Times New Roman" pitchFamily="18" charset="0"/>
              </a:rPr>
              <a:t> = 3 and thus </a:t>
            </a:r>
            <a:r>
              <a:rPr lang="en-US" altLang="zh-TW" i="1" dirty="0">
                <a:latin typeface="Times New Roman" pitchFamily="18" charset="0"/>
              </a:rPr>
              <a:t>A</a:t>
            </a:r>
            <a:r>
              <a:rPr lang="en-US" altLang="zh-TW" dirty="0">
                <a:latin typeface="Times New Roman" pitchFamily="18" charset="0"/>
              </a:rPr>
              <a:t> is diagonalizable. So, </a:t>
            </a:r>
            <a:r>
              <a:rPr lang="en-US" altLang="zh-TW" dirty="0" smtClean="0">
                <a:latin typeface="Times New Roman" pitchFamily="18" charset="0"/>
              </a:rPr>
              <a:t>similar to </a:t>
            </a:r>
            <a:r>
              <a:rPr lang="en-US" altLang="zh-TW" dirty="0">
                <a:latin typeface="Times New Roman" pitchFamily="18" charset="0"/>
              </a:rPr>
              <a:t>the result on Slide 7.25, these three linearly independent eigenvectors found in Ex. 5 can be used to form the basis     . That is</a:t>
            </a:r>
          </a:p>
        </p:txBody>
      </p:sp>
      <p:graphicFrame>
        <p:nvGraphicFramePr>
          <p:cNvPr id="3994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651974414"/>
              </p:ext>
            </p:extLst>
          </p:nvPr>
        </p:nvGraphicFramePr>
        <p:xfrm>
          <a:off x="3924300" y="6483176"/>
          <a:ext cx="381000" cy="330200"/>
        </p:xfrm>
        <a:graphic>
          <a:graphicData uri="http://schemas.openxmlformats.org/presentationml/2006/ole">
            <p:oleObj spid="_x0000_s40582" name="Equation" r:id="rId5" imgW="190335" imgH="164957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2" name="Object 6"/>
          <p:cNvGraphicFramePr>
            <a:graphicFrameLocks noChangeAspect="1"/>
          </p:cNvGraphicFramePr>
          <p:nvPr/>
        </p:nvGraphicFramePr>
        <p:xfrm>
          <a:off x="838200" y="1182688"/>
          <a:ext cx="6272213" cy="457200"/>
        </p:xfrm>
        <a:graphic>
          <a:graphicData uri="http://schemas.openxmlformats.org/presentationml/2006/ole">
            <p:oleObj spid="_x0000_s41816" name="Equation" r:id="rId4" imgW="3136900" imgH="228600" progId="">
              <p:embed/>
            </p:oleObj>
          </a:graphicData>
        </a:graphic>
      </p:graphicFrame>
      <p:graphicFrame>
        <p:nvGraphicFramePr>
          <p:cNvPr id="40963" name="Object 10"/>
          <p:cNvGraphicFramePr>
            <a:graphicFrameLocks noChangeAspect="1"/>
          </p:cNvGraphicFramePr>
          <p:nvPr/>
        </p:nvGraphicFramePr>
        <p:xfrm>
          <a:off x="1792288" y="2428875"/>
          <a:ext cx="4470400" cy="1928813"/>
        </p:xfrm>
        <a:graphic>
          <a:graphicData uri="http://schemas.openxmlformats.org/presentationml/2006/ole">
            <p:oleObj spid="_x0000_s41817" name="Equation" r:id="rId5" imgW="2235200" imgH="965200" progId="">
              <p:embed/>
            </p:oleObj>
          </a:graphicData>
        </a:graphic>
      </p:graphicFrame>
      <p:sp>
        <p:nvSpPr>
          <p:cNvPr id="40966" name="Text Box 11"/>
          <p:cNvSpPr txBox="1">
            <a:spLocks noChangeArrowheads="1"/>
          </p:cNvSpPr>
          <p:nvPr/>
        </p:nvSpPr>
        <p:spPr bwMode="auto">
          <a:xfrm>
            <a:off x="755650" y="1773238"/>
            <a:ext cx="6048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latin typeface="Times New Roman" pitchFamily="18" charset="0"/>
              </a:rPr>
              <a:t>The matrix for </a:t>
            </a:r>
            <a:r>
              <a:rPr lang="en-US" altLang="zh-TW" i="1">
                <a:latin typeface="Times New Roman" pitchFamily="18" charset="0"/>
              </a:rPr>
              <a:t>T</a:t>
            </a:r>
            <a:r>
              <a:rPr lang="en-US" altLang="zh-TW">
                <a:latin typeface="Times New Roman" pitchFamily="18" charset="0"/>
              </a:rPr>
              <a:t> relative to this basis is</a:t>
            </a:r>
          </a:p>
        </p:txBody>
      </p:sp>
      <p:sp>
        <p:nvSpPr>
          <p:cNvPr id="5" name="文字方塊 11"/>
          <p:cNvSpPr txBox="1">
            <a:spLocks noChangeArrowheads="1"/>
          </p:cNvSpPr>
          <p:nvPr/>
        </p:nvSpPr>
        <p:spPr bwMode="auto">
          <a:xfrm>
            <a:off x="928688" y="4659313"/>
            <a:ext cx="77152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>
              <a:lnSpc>
                <a:spcPct val="110000"/>
              </a:lnSpc>
              <a:defRPr/>
            </a:pP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※ Note that it is not necessary to calculate       through the above equation. According to the result on Slide 7.25, we already know that </a:t>
            </a:r>
            <a:r>
              <a:rPr lang="en-US" altLang="zh-TW" sz="18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     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is a diagonal matrix and its main diagonal entries are corresponding </a:t>
            </a:r>
            <a:r>
              <a:rPr lang="en-US" altLang="zh-TW" sz="1800" dirty="0" err="1">
                <a:solidFill>
                  <a:srgbClr val="0000FF"/>
                </a:solidFill>
                <a:latin typeface="+mn-lt"/>
                <a:ea typeface="新細明體" pitchFamily="18" charset="-120"/>
              </a:rPr>
              <a:t>eigenvalues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 of </a:t>
            </a:r>
            <a:r>
              <a:rPr lang="en-US" altLang="zh-TW" sz="18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A</a:t>
            </a:r>
            <a:endParaRPr lang="zh-TW" altLang="en-US" sz="1800" i="1" baseline="30000" dirty="0">
              <a:solidFill>
                <a:srgbClr val="0000FF"/>
              </a:solidFill>
              <a:latin typeface="+mn-lt"/>
              <a:ea typeface="新細明體" pitchFamily="18" charset="-120"/>
            </a:endParaRPr>
          </a:p>
        </p:txBody>
      </p:sp>
      <p:graphicFrame>
        <p:nvGraphicFramePr>
          <p:cNvPr id="4096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21287496"/>
              </p:ext>
            </p:extLst>
          </p:nvPr>
        </p:nvGraphicFramePr>
        <p:xfrm>
          <a:off x="4990455" y="4706938"/>
          <a:ext cx="301625" cy="261937"/>
        </p:xfrm>
        <a:graphic>
          <a:graphicData uri="http://schemas.openxmlformats.org/presentationml/2006/ole">
            <p:oleObj spid="_x0000_s41818" name="Equation" r:id="rId6" imgW="190335" imgH="164957" progId="">
              <p:embed/>
            </p:oleObj>
          </a:graphicData>
        </a:graphic>
      </p:graphicFrame>
      <p:graphicFrame>
        <p:nvGraphicFramePr>
          <p:cNvPr id="40965" name="Object 7"/>
          <p:cNvGraphicFramePr>
            <a:graphicFrameLocks noChangeAspect="1"/>
          </p:cNvGraphicFramePr>
          <p:nvPr/>
        </p:nvGraphicFramePr>
        <p:xfrm>
          <a:off x="6732588" y="5013325"/>
          <a:ext cx="301625" cy="261938"/>
        </p:xfrm>
        <a:graphic>
          <a:graphicData uri="http://schemas.openxmlformats.org/presentationml/2006/ole">
            <p:oleObj spid="_x0000_s41819" name="Equation" r:id="rId7" imgW="190335" imgH="164957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76200"/>
            <a:ext cx="8893175" cy="601663"/>
          </a:xfrm>
        </p:spPr>
        <p:txBody>
          <a:bodyPr/>
          <a:lstStyle/>
          <a:p>
            <a:pPr eaLnBrk="1" hangingPunct="1"/>
            <a:r>
              <a:rPr lang="en-US" altLang="zh-TW" sz="3000" smtClean="0"/>
              <a:t>7.3 Symmetric Matrices and Orthogonal Diagonalization</a:t>
            </a:r>
            <a:r>
              <a:rPr lang="en-US" altLang="zh-TW" sz="2800" smtClean="0"/>
              <a:t> </a:t>
            </a:r>
          </a:p>
        </p:txBody>
      </p:sp>
      <p:sp>
        <p:nvSpPr>
          <p:cNvPr id="419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14400"/>
            <a:ext cx="7924800" cy="533400"/>
          </a:xfrm>
        </p:spPr>
        <p:txBody>
          <a:bodyPr/>
          <a:lstStyle/>
          <a:p>
            <a:pPr eaLnBrk="1" hangingPunct="1"/>
            <a:r>
              <a:rPr lang="en-US" altLang="zh-TW" dirty="0" smtClean="0"/>
              <a:t>Symmetric matrix </a:t>
            </a:r>
            <a:r>
              <a:rPr lang="en-US" altLang="zh-TW" dirty="0" smtClean="0"/>
              <a:t>:</a:t>
            </a:r>
            <a:endParaRPr lang="en-US" altLang="zh-TW" dirty="0" smtClean="0"/>
          </a:p>
        </p:txBody>
      </p:sp>
      <p:sp>
        <p:nvSpPr>
          <p:cNvPr id="41992" name="Rectangle 4"/>
          <p:cNvSpPr>
            <a:spLocks noChangeArrowheads="1"/>
          </p:cNvSpPr>
          <p:nvPr/>
        </p:nvSpPr>
        <p:spPr bwMode="auto">
          <a:xfrm>
            <a:off x="684213" y="1371600"/>
            <a:ext cx="79565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76238" lvl="1" indent="-20638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40000"/>
              <a:buFont typeface="Wingdings" pitchFamily="2" charset="2"/>
              <a:buNone/>
            </a:pPr>
            <a:r>
              <a:rPr lang="en-US" altLang="zh-TW">
                <a:latin typeface="Times New Roman" pitchFamily="18" charset="0"/>
                <a:ea typeface="標楷體" pitchFamily="65" charset="-120"/>
              </a:rPr>
              <a:t>A square matrix </a:t>
            </a:r>
            <a:r>
              <a:rPr lang="en-US" altLang="zh-TW" i="1">
                <a:latin typeface="Times New Roman" pitchFamily="18" charset="0"/>
                <a:ea typeface="標楷體" pitchFamily="65" charset="-120"/>
              </a:rPr>
              <a:t>A</a:t>
            </a:r>
            <a:r>
              <a:rPr lang="en-US" altLang="zh-TW">
                <a:latin typeface="Times New Roman" pitchFamily="18" charset="0"/>
                <a:ea typeface="標楷體" pitchFamily="65" charset="-120"/>
              </a:rPr>
              <a:t> is symmetric if it is equal to its transpose:</a:t>
            </a:r>
          </a:p>
        </p:txBody>
      </p:sp>
      <p:graphicFrame>
        <p:nvGraphicFramePr>
          <p:cNvPr id="41986" name="Object 5"/>
          <p:cNvGraphicFramePr>
            <a:graphicFrameLocks noChangeAspect="1"/>
          </p:cNvGraphicFramePr>
          <p:nvPr/>
        </p:nvGraphicFramePr>
        <p:xfrm>
          <a:off x="3643313" y="1928813"/>
          <a:ext cx="1016000" cy="381000"/>
        </p:xfrm>
        <a:graphic>
          <a:graphicData uri="http://schemas.openxmlformats.org/presentationml/2006/ole">
            <p:oleObj spid="_x0000_s42846" name="方程式" r:id="rId3" imgW="508000" imgH="190500" progId="Equation.3">
              <p:embed/>
            </p:oleObj>
          </a:graphicData>
        </a:graphic>
      </p:graphicFrame>
      <p:grpSp>
        <p:nvGrpSpPr>
          <p:cNvPr id="41993" name="Group 24"/>
          <p:cNvGrpSpPr>
            <a:grpSpLocks/>
          </p:cNvGrpSpPr>
          <p:nvPr/>
        </p:nvGrpSpPr>
        <p:grpSpPr bwMode="auto">
          <a:xfrm>
            <a:off x="395288" y="2590800"/>
            <a:ext cx="6913562" cy="3706813"/>
            <a:chOff x="249" y="1632"/>
            <a:chExt cx="4355" cy="2335"/>
          </a:xfrm>
        </p:grpSpPr>
        <p:sp>
          <p:nvSpPr>
            <p:cNvPr id="41997" name="Rectangle 6"/>
            <p:cNvSpPr>
              <a:spLocks noChangeArrowheads="1"/>
            </p:cNvSpPr>
            <p:nvPr/>
          </p:nvSpPr>
          <p:spPr bwMode="auto">
            <a:xfrm>
              <a:off x="249" y="1632"/>
              <a:ext cx="4355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196850" indent="-196850">
                <a:lnSpc>
                  <a:spcPct val="90000"/>
                </a:lnSpc>
                <a:spcBef>
                  <a:spcPct val="20000"/>
                </a:spcBef>
                <a:buClr>
                  <a:schemeClr val="tx1"/>
                </a:buClr>
                <a:buSzPct val="40000"/>
                <a:buFont typeface="Wingdings" pitchFamily="2" charset="2"/>
                <a:buChar char="n"/>
              </a:pPr>
              <a:r>
                <a:rPr lang="en-US" altLang="zh-TW" dirty="0">
                  <a:solidFill>
                    <a:schemeClr val="hlink"/>
                  </a:solidFill>
                  <a:latin typeface="Times New Roman" pitchFamily="18" charset="0"/>
                  <a:ea typeface="標楷體" pitchFamily="65" charset="-120"/>
                </a:rPr>
                <a:t>Ex 1: Symmetric matrices and </a:t>
              </a:r>
              <a:r>
                <a:rPr lang="en-US" altLang="zh-TW" dirty="0" err="1">
                  <a:solidFill>
                    <a:schemeClr val="hlink"/>
                  </a:solidFill>
                  <a:latin typeface="Times New Roman" pitchFamily="18" charset="0"/>
                  <a:ea typeface="標楷體" pitchFamily="65" charset="-120"/>
                </a:rPr>
                <a:t>nonsymetric</a:t>
              </a:r>
              <a:r>
                <a:rPr lang="en-US" altLang="zh-TW" dirty="0">
                  <a:solidFill>
                    <a:schemeClr val="hlink"/>
                  </a:solidFill>
                  <a:latin typeface="Times New Roman" pitchFamily="18" charset="0"/>
                  <a:ea typeface="標楷體" pitchFamily="65" charset="-120"/>
                </a:rPr>
                <a:t> matrices</a:t>
              </a:r>
            </a:p>
          </p:txBody>
        </p:sp>
        <p:graphicFrame>
          <p:nvGraphicFramePr>
            <p:cNvPr id="41987" name="Object 7"/>
            <p:cNvGraphicFramePr>
              <a:graphicFrameLocks noChangeAspect="1"/>
            </p:cNvGraphicFramePr>
            <p:nvPr/>
          </p:nvGraphicFramePr>
          <p:xfrm>
            <a:off x="699" y="1872"/>
            <a:ext cx="1470" cy="799"/>
          </p:xfrm>
          <a:graphic>
            <a:graphicData uri="http://schemas.openxmlformats.org/presentationml/2006/ole">
              <p:oleObj spid="_x0000_s42847" name="Equation" r:id="rId4" imgW="1167893" imgH="634725" progId="Equation.3">
                <p:embed/>
              </p:oleObj>
            </a:graphicData>
          </a:graphic>
        </p:graphicFrame>
        <p:graphicFrame>
          <p:nvGraphicFramePr>
            <p:cNvPr id="41988" name="Object 8"/>
            <p:cNvGraphicFramePr>
              <a:graphicFrameLocks noChangeAspect="1"/>
            </p:cNvGraphicFramePr>
            <p:nvPr/>
          </p:nvGraphicFramePr>
          <p:xfrm>
            <a:off x="709" y="2640"/>
            <a:ext cx="911" cy="544"/>
          </p:xfrm>
          <a:graphic>
            <a:graphicData uri="http://schemas.openxmlformats.org/presentationml/2006/ole">
              <p:oleObj spid="_x0000_s42848" name="Equation" r:id="rId5" imgW="723586" imgH="431613" progId="Equation.3">
                <p:embed/>
              </p:oleObj>
            </a:graphicData>
          </a:graphic>
        </p:graphicFrame>
        <p:graphicFrame>
          <p:nvGraphicFramePr>
            <p:cNvPr id="41989" name="Object 9"/>
            <p:cNvGraphicFramePr>
              <a:graphicFrameLocks noChangeAspect="1"/>
            </p:cNvGraphicFramePr>
            <p:nvPr/>
          </p:nvGraphicFramePr>
          <p:xfrm>
            <a:off x="698" y="3168"/>
            <a:ext cx="1327" cy="799"/>
          </p:xfrm>
          <a:graphic>
            <a:graphicData uri="http://schemas.openxmlformats.org/presentationml/2006/ole">
              <p:oleObj spid="_x0000_s42849" name="Equation" r:id="rId6" imgW="1054100" imgH="635000" progId="Equation.3">
                <p:embed/>
              </p:oleObj>
            </a:graphicData>
          </a:graphic>
        </p:graphicFrame>
      </p:grpSp>
      <p:sp>
        <p:nvSpPr>
          <p:cNvPr id="41994" name="Text Box 21"/>
          <p:cNvSpPr txBox="1">
            <a:spLocks noChangeArrowheads="1"/>
          </p:cNvSpPr>
          <p:nvPr/>
        </p:nvSpPr>
        <p:spPr bwMode="auto">
          <a:xfrm>
            <a:off x="4356100" y="3357563"/>
            <a:ext cx="1800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solidFill>
                  <a:srgbClr val="0000FF"/>
                </a:solidFill>
                <a:latin typeface="Times New Roman" pitchFamily="18" charset="0"/>
              </a:rPr>
              <a:t>(symmetric)</a:t>
            </a:r>
          </a:p>
        </p:txBody>
      </p:sp>
      <p:sp>
        <p:nvSpPr>
          <p:cNvPr id="41995" name="Text Box 22"/>
          <p:cNvSpPr txBox="1">
            <a:spLocks noChangeArrowheads="1"/>
          </p:cNvSpPr>
          <p:nvPr/>
        </p:nvSpPr>
        <p:spPr bwMode="auto">
          <a:xfrm>
            <a:off x="4356100" y="4411663"/>
            <a:ext cx="1800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solidFill>
                  <a:srgbClr val="0000FF"/>
                </a:solidFill>
                <a:latin typeface="Times New Roman" pitchFamily="18" charset="0"/>
              </a:rPr>
              <a:t>(symmetric)</a:t>
            </a:r>
          </a:p>
        </p:txBody>
      </p:sp>
      <p:sp>
        <p:nvSpPr>
          <p:cNvPr id="41996" name="Text Box 23"/>
          <p:cNvSpPr txBox="1">
            <a:spLocks noChangeArrowheads="1"/>
          </p:cNvSpPr>
          <p:nvPr/>
        </p:nvSpPr>
        <p:spPr bwMode="auto">
          <a:xfrm>
            <a:off x="4356100" y="5492750"/>
            <a:ext cx="2305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solidFill>
                  <a:srgbClr val="0000FF"/>
                </a:solidFill>
                <a:latin typeface="Times New Roman" pitchFamily="18" charset="0"/>
              </a:rPr>
              <a:t>(nonsymmetric)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857250"/>
            <a:ext cx="7924800" cy="533400"/>
          </a:xfrm>
        </p:spPr>
        <p:txBody>
          <a:bodyPr/>
          <a:lstStyle/>
          <a:p>
            <a:pPr eaLnBrk="1" hangingPunct="1"/>
            <a:r>
              <a:rPr lang="en-US" altLang="zh-TW" smtClean="0"/>
              <a:t>Thm 7.7: Eigenvalues of symmetric matrices</a:t>
            </a:r>
          </a:p>
        </p:txBody>
      </p:sp>
      <p:sp>
        <p:nvSpPr>
          <p:cNvPr id="76803" name="Rectangle 4"/>
          <p:cNvSpPr>
            <a:spLocks noChangeArrowheads="1"/>
          </p:cNvSpPr>
          <p:nvPr/>
        </p:nvSpPr>
        <p:spPr bwMode="auto">
          <a:xfrm>
            <a:off x="539750" y="1292225"/>
            <a:ext cx="8285163" cy="523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04863" lvl="1" indent="-428625">
              <a:lnSpc>
                <a:spcPct val="110000"/>
              </a:lnSpc>
              <a:spcBef>
                <a:spcPts val="600"/>
              </a:spcBef>
              <a:buClr>
                <a:schemeClr val="hlink"/>
              </a:buClr>
              <a:buSzPct val="40000"/>
              <a:buFont typeface="Wingdings" pitchFamily="2" charset="2"/>
              <a:buNone/>
              <a:defRPr/>
            </a:pP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If 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</a:rPr>
              <a:t>A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 is an </a:t>
            </a:r>
            <a:r>
              <a:rPr lang="en-US" altLang="zh-TW" i="1" dirty="0" err="1">
                <a:latin typeface="Times New Roman" pitchFamily="18" charset="0"/>
                <a:ea typeface="標楷體" pitchFamily="65" charset="-120"/>
              </a:rPr>
              <a:t>n</a:t>
            </a:r>
            <a:r>
              <a:rPr lang="en-US" altLang="zh-TW" i="1" dirty="0" err="1">
                <a:latin typeface="Times New Roman" pitchFamily="18" charset="0"/>
                <a:ea typeface="標楷體" pitchFamily="65" charset="-120"/>
                <a:sym typeface="Symbol" pitchFamily="18" charset="2"/>
              </a:rPr>
              <a:t></a:t>
            </a:r>
            <a:r>
              <a:rPr lang="en-US" altLang="zh-TW" i="1" dirty="0" err="1">
                <a:latin typeface="Times New Roman" pitchFamily="18" charset="0"/>
                <a:ea typeface="標楷體" pitchFamily="65" charset="-120"/>
              </a:rPr>
              <a:t>n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 symmetric matrix, then the following properties are 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</a:rPr>
              <a:t>true</a:t>
            </a:r>
            <a:endParaRPr lang="en-US" altLang="zh-TW" dirty="0">
              <a:latin typeface="Times New Roman" pitchFamily="18" charset="0"/>
              <a:ea typeface="標楷體" pitchFamily="65" charset="-120"/>
            </a:endParaRPr>
          </a:p>
          <a:p>
            <a:pPr marL="804863" lvl="1" indent="-428625">
              <a:lnSpc>
                <a:spcPct val="110000"/>
              </a:lnSpc>
              <a:spcBef>
                <a:spcPts val="600"/>
              </a:spcBef>
              <a:buClr>
                <a:schemeClr val="hlink"/>
              </a:buClr>
              <a:buSzPct val="40000"/>
              <a:buFont typeface="Wingdings" pitchFamily="2" charset="2"/>
              <a:buNone/>
              <a:defRPr/>
            </a:pP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(1) 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</a:rPr>
              <a:t>A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 is diagonalizable </a:t>
            </a:r>
            <a:r>
              <a:rPr lang="en-US" altLang="zh-TW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(symmetric </a:t>
            </a:r>
            <a:r>
              <a:rPr lang="en-US" altLang="zh-TW" dirty="0" smtClean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matrices (except the matrices in the form of </a:t>
            </a:r>
            <a:r>
              <a:rPr lang="en-US" altLang="zh-TW" i="1" dirty="0" smtClean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D</a:t>
            </a:r>
            <a:r>
              <a:rPr lang="en-US" altLang="zh-TW" dirty="0" smtClean="0">
                <a:solidFill>
                  <a:srgbClr val="0000FF"/>
                </a:solidFill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= </a:t>
            </a:r>
            <a:r>
              <a:rPr lang="en-US" altLang="zh-TW" i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aI</a:t>
            </a:r>
            <a:r>
              <a:rPr lang="en-US" altLang="zh-TW" dirty="0" smtClean="0">
                <a:solidFill>
                  <a:srgbClr val="0000FF"/>
                </a:solidFill>
                <a:latin typeface="Times New Roman"/>
                <a:ea typeface="新細明體" pitchFamily="18" charset="-120"/>
              </a:rPr>
              <a:t>)</a:t>
            </a:r>
            <a:r>
              <a:rPr lang="en-US" altLang="zh-TW" i="1" dirty="0" smtClean="0">
                <a:solidFill>
                  <a:srgbClr val="0000FF"/>
                </a:solidFill>
                <a:latin typeface="Times New Roman"/>
                <a:ea typeface="新細明體" pitchFamily="18" charset="-120"/>
              </a:rPr>
              <a:t> </a:t>
            </a:r>
            <a:r>
              <a:rPr lang="en-US" altLang="zh-TW" dirty="0" smtClean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are </a:t>
            </a:r>
            <a:r>
              <a:rPr lang="en-US" altLang="zh-TW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guaranteed to </a:t>
            </a:r>
            <a:r>
              <a:rPr lang="en-US" altLang="zh-TW" dirty="0" smtClean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have </a:t>
            </a:r>
            <a:r>
              <a:rPr lang="en-US" altLang="zh-TW" i="1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n </a:t>
            </a:r>
            <a:r>
              <a:rPr lang="en-US" altLang="zh-TW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linearly independent eigenvectors and thus be diagonalizable</a:t>
            </a:r>
            <a:r>
              <a:rPr lang="en-US" altLang="zh-TW" dirty="0" smtClean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)</a:t>
            </a:r>
            <a:endParaRPr lang="en-US" altLang="zh-TW" dirty="0">
              <a:latin typeface="Times New Roman" pitchFamily="18" charset="0"/>
              <a:ea typeface="標楷體" pitchFamily="65" charset="-120"/>
            </a:endParaRPr>
          </a:p>
          <a:p>
            <a:pPr marL="804863" lvl="1" indent="-428625">
              <a:lnSpc>
                <a:spcPct val="110000"/>
              </a:lnSpc>
              <a:spcBef>
                <a:spcPts val="600"/>
              </a:spcBef>
              <a:buClr>
                <a:schemeClr val="hlink"/>
              </a:buClr>
              <a:buSzPct val="40000"/>
              <a:buFont typeface="Wingdings" pitchFamily="2" charset="2"/>
              <a:buNone/>
              <a:defRPr/>
            </a:pP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(2) All eigenvalues of 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</a:rPr>
              <a:t>A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 are real 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</a:rPr>
              <a:t>numbers</a:t>
            </a:r>
            <a:endParaRPr lang="en-US" altLang="zh-TW" dirty="0">
              <a:latin typeface="Times New Roman" pitchFamily="18" charset="0"/>
              <a:ea typeface="標楷體" pitchFamily="65" charset="-120"/>
            </a:endParaRPr>
          </a:p>
          <a:p>
            <a:pPr marL="804863" lvl="1" indent="-428625">
              <a:lnSpc>
                <a:spcPct val="110000"/>
              </a:lnSpc>
              <a:spcBef>
                <a:spcPts val="600"/>
              </a:spcBef>
              <a:buClr>
                <a:schemeClr val="hlink"/>
              </a:buClr>
              <a:buSzPct val="40000"/>
              <a:buFont typeface="Wingdings" pitchFamily="2" charset="2"/>
              <a:buNone/>
              <a:defRPr/>
            </a:pP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(3) </a:t>
            </a:r>
            <a:r>
              <a:rPr lang="en-US" altLang="zh-TW" dirty="0">
                <a:latin typeface="+mn-lt"/>
                <a:ea typeface="標楷體" pitchFamily="65" charset="-120"/>
              </a:rPr>
              <a:t>If </a:t>
            </a:r>
            <a:r>
              <a:rPr lang="en-US" altLang="zh-TW" i="1" dirty="0">
                <a:latin typeface="+mn-lt"/>
                <a:ea typeface="標楷體" pitchFamily="65" charset="-120"/>
                <a:sym typeface="Symbol" pitchFamily="18" charset="2"/>
              </a:rPr>
              <a:t> </a:t>
            </a:r>
            <a:r>
              <a:rPr lang="en-US" altLang="zh-TW" dirty="0">
                <a:latin typeface="+mn-lt"/>
                <a:ea typeface="標楷體" pitchFamily="65" charset="-120"/>
                <a:sym typeface="Symbol" pitchFamily="18" charset="2"/>
              </a:rPr>
              <a:t>is an eigenvalue of </a:t>
            </a:r>
            <a:r>
              <a:rPr lang="en-US" altLang="zh-TW" i="1" dirty="0">
                <a:latin typeface="+mn-lt"/>
                <a:ea typeface="標楷體" pitchFamily="65" charset="-120"/>
                <a:sym typeface="Symbol" pitchFamily="18" charset="2"/>
              </a:rPr>
              <a:t>A</a:t>
            </a:r>
            <a:r>
              <a:rPr lang="en-US" altLang="zh-TW" dirty="0">
                <a:latin typeface="+mn-lt"/>
                <a:ea typeface="標楷體" pitchFamily="65" charset="-120"/>
                <a:sym typeface="Symbol" pitchFamily="18" charset="2"/>
              </a:rPr>
              <a:t> with </a:t>
            </a:r>
            <a:r>
              <a:rPr lang="en-US" altLang="zh-TW" dirty="0" smtClean="0">
                <a:latin typeface="+mn-lt"/>
                <a:ea typeface="標楷體" pitchFamily="65" charset="-120"/>
                <a:sym typeface="Symbol" pitchFamily="18" charset="2"/>
              </a:rPr>
              <a:t>the multiplicity to be </a:t>
            </a:r>
            <a:r>
              <a:rPr lang="en-US" altLang="zh-TW" i="1" dirty="0" smtClean="0">
                <a:latin typeface="+mn-lt"/>
                <a:ea typeface="標楷體" pitchFamily="65" charset="-120"/>
              </a:rPr>
              <a:t>k</a:t>
            </a:r>
            <a:r>
              <a:rPr lang="en-US" altLang="zh-TW" i="1" dirty="0">
                <a:latin typeface="+mn-lt"/>
                <a:ea typeface="標楷體" pitchFamily="65" charset="-120"/>
              </a:rPr>
              <a:t>, </a:t>
            </a:r>
            <a:r>
              <a:rPr lang="en-US" altLang="zh-TW" dirty="0">
                <a:latin typeface="+mn-lt"/>
                <a:ea typeface="標楷體" pitchFamily="65" charset="-120"/>
              </a:rPr>
              <a:t>then</a:t>
            </a:r>
            <a:r>
              <a:rPr lang="en-US" altLang="zh-TW" i="1" dirty="0">
                <a:latin typeface="+mn-lt"/>
                <a:ea typeface="標楷體" pitchFamily="65" charset="-120"/>
              </a:rPr>
              <a:t> </a:t>
            </a:r>
            <a:r>
              <a:rPr lang="en-US" altLang="zh-TW" i="1" dirty="0">
                <a:latin typeface="+mn-lt"/>
                <a:ea typeface="標楷體" pitchFamily="65" charset="-120"/>
                <a:sym typeface="Symbol" pitchFamily="18" charset="2"/>
              </a:rPr>
              <a:t> </a:t>
            </a:r>
            <a:r>
              <a:rPr lang="en-US" altLang="zh-TW" dirty="0">
                <a:latin typeface="+mn-lt"/>
                <a:ea typeface="標楷體" pitchFamily="65" charset="-120"/>
                <a:sym typeface="Symbol" pitchFamily="18" charset="2"/>
              </a:rPr>
              <a:t>has </a:t>
            </a:r>
            <a:r>
              <a:rPr lang="en-US" altLang="zh-TW" i="1" dirty="0">
                <a:latin typeface="+mn-lt"/>
                <a:ea typeface="標楷體" pitchFamily="65" charset="-120"/>
              </a:rPr>
              <a:t>k </a:t>
            </a:r>
            <a:r>
              <a:rPr lang="en-US" altLang="zh-TW" dirty="0">
                <a:latin typeface="+mn-lt"/>
                <a:ea typeface="標楷體" pitchFamily="65" charset="-120"/>
              </a:rPr>
              <a:t>linearly independent eigenvectors. That is, the </a:t>
            </a:r>
            <a:r>
              <a:rPr lang="en-US" altLang="zh-TW" dirty="0" err="1">
                <a:latin typeface="+mn-lt"/>
                <a:ea typeface="標楷體" pitchFamily="65" charset="-120"/>
              </a:rPr>
              <a:t>eigenspace</a:t>
            </a:r>
            <a:r>
              <a:rPr lang="en-US" altLang="zh-TW" dirty="0">
                <a:latin typeface="+mn-lt"/>
                <a:ea typeface="標楷體" pitchFamily="65" charset="-120"/>
              </a:rPr>
              <a:t> of</a:t>
            </a:r>
            <a:r>
              <a:rPr lang="en-US" altLang="zh-TW" i="1" dirty="0">
                <a:latin typeface="+mn-lt"/>
                <a:ea typeface="標楷體" pitchFamily="65" charset="-120"/>
              </a:rPr>
              <a:t> </a:t>
            </a:r>
            <a:r>
              <a:rPr lang="en-US" altLang="zh-TW" i="1" dirty="0">
                <a:latin typeface="+mn-lt"/>
                <a:ea typeface="標楷體" pitchFamily="65" charset="-120"/>
                <a:sym typeface="Symbol" pitchFamily="18" charset="2"/>
              </a:rPr>
              <a:t> </a:t>
            </a:r>
            <a:r>
              <a:rPr lang="en-US" altLang="zh-TW" dirty="0">
                <a:latin typeface="+mn-lt"/>
                <a:ea typeface="標楷體" pitchFamily="65" charset="-120"/>
                <a:sym typeface="Symbol" pitchFamily="18" charset="2"/>
              </a:rPr>
              <a:t>has dimension</a:t>
            </a:r>
            <a:r>
              <a:rPr lang="en-US" altLang="zh-TW" i="1" dirty="0">
                <a:latin typeface="+mn-lt"/>
                <a:ea typeface="標楷體" pitchFamily="65" charset="-120"/>
                <a:sym typeface="Symbol" pitchFamily="18" charset="2"/>
              </a:rPr>
              <a:t> </a:t>
            </a:r>
            <a:r>
              <a:rPr lang="en-US" altLang="zh-TW" i="1" dirty="0" smtClean="0">
                <a:latin typeface="+mn-lt"/>
                <a:ea typeface="標楷體" pitchFamily="65" charset="-120"/>
              </a:rPr>
              <a:t>k</a:t>
            </a:r>
            <a:endParaRPr lang="en-US" altLang="zh-TW" dirty="0">
              <a:latin typeface="+mn-lt"/>
              <a:ea typeface="標楷體" pitchFamily="65" charset="-120"/>
            </a:endParaRPr>
          </a:p>
          <a:p>
            <a:pPr marL="804863" lvl="1" indent="-428625">
              <a:lnSpc>
                <a:spcPct val="110000"/>
              </a:lnSpc>
              <a:spcBef>
                <a:spcPts val="600"/>
              </a:spcBef>
              <a:buClr>
                <a:schemeClr val="hlink"/>
              </a:buClr>
              <a:buSzPct val="40000"/>
              <a:buFont typeface="Wingdings" pitchFamily="2" charset="2"/>
              <a:buNone/>
              <a:defRPr/>
            </a:pPr>
            <a:endParaRPr lang="en-US" altLang="zh-TW" dirty="0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4" name="文字方塊 11"/>
          <p:cNvSpPr txBox="1">
            <a:spLocks noChangeArrowheads="1"/>
          </p:cNvSpPr>
          <p:nvPr/>
        </p:nvSpPr>
        <p:spPr bwMode="auto">
          <a:xfrm>
            <a:off x="857250" y="5754688"/>
            <a:ext cx="778668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>
              <a:lnSpc>
                <a:spcPct val="110000"/>
              </a:lnSpc>
              <a:defRPr/>
            </a:pPr>
            <a:r>
              <a:rPr lang="en-US" altLang="zh-TW" sz="20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※ The above theorem is called the </a:t>
            </a:r>
            <a:r>
              <a:rPr lang="en-US" altLang="zh-TW" sz="2000" b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Real Spectral </a:t>
            </a:r>
            <a:r>
              <a:rPr lang="en-US" altLang="zh-TW" sz="2000" b="1" dirty="0" smtClean="0">
                <a:solidFill>
                  <a:srgbClr val="0000FF"/>
                </a:solidFill>
                <a:latin typeface="+mn-lt"/>
                <a:ea typeface="新細明體" pitchFamily="18" charset="-120"/>
              </a:rPr>
              <a:t>Theorem </a:t>
            </a:r>
            <a:r>
              <a:rPr lang="en-US" altLang="zh-TW" sz="2000" dirty="0" smtClean="0">
                <a:solidFill>
                  <a:srgbClr val="0000FF"/>
                </a:solidFill>
                <a:latin typeface="+mn-lt"/>
                <a:ea typeface="新細明體" pitchFamily="18" charset="-120"/>
              </a:rPr>
              <a:t>, </a:t>
            </a:r>
            <a:r>
              <a:rPr lang="en-US" altLang="zh-TW" sz="20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and the set of eigenvalues of </a:t>
            </a:r>
            <a:r>
              <a:rPr lang="en-US" altLang="zh-TW" sz="20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A</a:t>
            </a:r>
            <a:r>
              <a:rPr lang="en-US" altLang="zh-TW" sz="20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 is called the </a:t>
            </a:r>
            <a:r>
              <a:rPr lang="en-US" altLang="zh-TW" sz="2000" b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spectrum</a:t>
            </a:r>
            <a:r>
              <a:rPr lang="en-US" altLang="zh-TW" sz="20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 </a:t>
            </a:r>
            <a:r>
              <a:rPr lang="en-US" altLang="zh-TW" sz="2000" b="1" dirty="0" smtClean="0">
                <a:solidFill>
                  <a:srgbClr val="0000FF"/>
                </a:solidFill>
                <a:latin typeface="+mn-lt"/>
                <a:ea typeface="新細明體" pitchFamily="18" charset="-120"/>
              </a:rPr>
              <a:t> </a:t>
            </a:r>
            <a:r>
              <a:rPr lang="en-US" altLang="zh-TW" sz="2000" dirty="0" smtClean="0">
                <a:solidFill>
                  <a:srgbClr val="0000FF"/>
                </a:solidFill>
                <a:latin typeface="+mn-lt"/>
                <a:ea typeface="新細明體" pitchFamily="18" charset="-120"/>
              </a:rPr>
              <a:t>of </a:t>
            </a:r>
            <a:r>
              <a:rPr lang="en-US" altLang="zh-TW" sz="2000" i="1" dirty="0" smtClean="0">
                <a:solidFill>
                  <a:srgbClr val="0000FF"/>
                </a:solidFill>
                <a:latin typeface="+mn-lt"/>
                <a:ea typeface="新細明體" pitchFamily="18" charset="-120"/>
              </a:rPr>
              <a:t>A</a:t>
            </a:r>
            <a:endParaRPr lang="zh-TW" altLang="en-US" sz="2000" i="1" baseline="30000" dirty="0">
              <a:solidFill>
                <a:srgbClr val="0000FF"/>
              </a:solidFill>
              <a:latin typeface="+mn-lt"/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14400"/>
            <a:ext cx="8064500" cy="1001713"/>
          </a:xfrm>
        </p:spPr>
        <p:txBody>
          <a:bodyPr/>
          <a:lstStyle/>
          <a:p>
            <a:pPr eaLnBrk="1" hangingPunct="1"/>
            <a:r>
              <a:rPr lang="en-US" altLang="zh-TW" dirty="0" smtClean="0"/>
              <a:t>Ex 2: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 dirty="0" smtClean="0"/>
              <a:t>         </a:t>
            </a:r>
            <a:r>
              <a:rPr lang="en-US" altLang="zh-TW" dirty="0" smtClean="0">
                <a:solidFill>
                  <a:schemeClr val="tx1"/>
                </a:solidFill>
              </a:rPr>
              <a:t>Prove that a 2</a:t>
            </a:r>
            <a:r>
              <a:rPr lang="zh-TW" altLang="zh-TW" dirty="0" smtClean="0"/>
              <a:t> </a:t>
            </a:r>
            <a:r>
              <a:rPr lang="zh-TW" altLang="zh-TW" dirty="0" smtClean="0">
                <a:solidFill>
                  <a:schemeClr val="tx1"/>
                </a:solidFill>
              </a:rPr>
              <a:t>× </a:t>
            </a:r>
            <a:r>
              <a:rPr lang="en-US" altLang="zh-TW" dirty="0" smtClean="0">
                <a:solidFill>
                  <a:schemeClr val="tx1"/>
                </a:solidFill>
              </a:rPr>
              <a:t>2</a:t>
            </a:r>
            <a:r>
              <a:rPr lang="en-US" altLang="zh-TW" dirty="0" smtClean="0"/>
              <a:t> </a:t>
            </a:r>
            <a:r>
              <a:rPr lang="en-US" altLang="zh-TW" dirty="0" smtClean="0">
                <a:solidFill>
                  <a:schemeClr val="tx1"/>
                </a:solidFill>
              </a:rPr>
              <a:t>symmetric matrix is diagonalizable</a:t>
            </a:r>
          </a:p>
        </p:txBody>
      </p:sp>
      <p:graphicFrame>
        <p:nvGraphicFramePr>
          <p:cNvPr id="43010" name="Object 4"/>
          <p:cNvGraphicFramePr>
            <a:graphicFrameLocks noChangeAspect="1"/>
          </p:cNvGraphicFramePr>
          <p:nvPr/>
        </p:nvGraphicFramePr>
        <p:xfrm>
          <a:off x="3357563" y="1857375"/>
          <a:ext cx="1473200" cy="863600"/>
        </p:xfrm>
        <a:graphic>
          <a:graphicData uri="http://schemas.openxmlformats.org/presentationml/2006/ole">
            <p:oleObj spid="_x0000_s43873" name="Equation" r:id="rId3" imgW="736600" imgH="431800" progId="Equation.3">
              <p:embed/>
            </p:oleObj>
          </a:graphicData>
        </a:graphic>
      </p:graphicFrame>
      <p:grpSp>
        <p:nvGrpSpPr>
          <p:cNvPr id="43015" name="Group 14"/>
          <p:cNvGrpSpPr>
            <a:grpSpLocks/>
          </p:cNvGrpSpPr>
          <p:nvPr/>
        </p:nvGrpSpPr>
        <p:grpSpPr bwMode="auto">
          <a:xfrm>
            <a:off x="468313" y="2900363"/>
            <a:ext cx="7696200" cy="1320800"/>
            <a:chOff x="528" y="1440"/>
            <a:chExt cx="4848" cy="832"/>
          </a:xfrm>
        </p:grpSpPr>
        <p:sp>
          <p:nvSpPr>
            <p:cNvPr id="43020" name="Rectangle 6"/>
            <p:cNvSpPr>
              <a:spLocks noChangeArrowheads="1"/>
            </p:cNvSpPr>
            <p:nvPr/>
          </p:nvSpPr>
          <p:spPr bwMode="auto">
            <a:xfrm>
              <a:off x="528" y="1440"/>
              <a:ext cx="4848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196850" indent="-196850">
                <a:spcBef>
                  <a:spcPct val="20000"/>
                </a:spcBef>
                <a:buClr>
                  <a:schemeClr val="tx1"/>
                </a:buClr>
                <a:buSzPct val="40000"/>
                <a:buFont typeface="Wingdings" pitchFamily="2" charset="2"/>
                <a:buNone/>
              </a:pPr>
              <a:r>
                <a:rPr lang="en-US" altLang="zh-TW">
                  <a:solidFill>
                    <a:schemeClr val="hlink"/>
                  </a:solidFill>
                  <a:latin typeface="Times New Roman" pitchFamily="18" charset="0"/>
                  <a:ea typeface="標楷體" pitchFamily="65" charset="-120"/>
                </a:rPr>
                <a:t> </a:t>
              </a:r>
              <a:r>
                <a:rPr lang="en-US" altLang="zh-TW">
                  <a:solidFill>
                    <a:schemeClr val="hlink"/>
                  </a:solidFill>
                  <a:latin typeface="Times New Roman" pitchFamily="18" charset="0"/>
                </a:rPr>
                <a:t>Pf:</a:t>
              </a:r>
              <a:r>
                <a:rPr lang="en-US" altLang="zh-TW">
                  <a:latin typeface="Times New Roman" pitchFamily="18" charset="0"/>
                  <a:ea typeface="標楷體" pitchFamily="65" charset="-120"/>
                </a:rPr>
                <a:t>  Characteristic equation:</a:t>
              </a:r>
            </a:p>
          </p:txBody>
        </p:sp>
        <p:graphicFrame>
          <p:nvGraphicFramePr>
            <p:cNvPr id="43013" name="Object 7"/>
            <p:cNvGraphicFramePr>
              <a:graphicFrameLocks noChangeAspect="1"/>
            </p:cNvGraphicFramePr>
            <p:nvPr/>
          </p:nvGraphicFramePr>
          <p:xfrm>
            <a:off x="976" y="1728"/>
            <a:ext cx="3941" cy="544"/>
          </p:xfrm>
          <a:graphic>
            <a:graphicData uri="http://schemas.openxmlformats.org/presentationml/2006/ole">
              <p:oleObj spid="_x0000_s43874" name="Equation" r:id="rId4" imgW="3124200" imgH="431800" progId="Equation.3">
                <p:embed/>
              </p:oleObj>
            </a:graphicData>
          </a:graphic>
        </p:graphicFrame>
      </p:grpSp>
      <p:grpSp>
        <p:nvGrpSpPr>
          <p:cNvPr id="43016" name="群組 11"/>
          <p:cNvGrpSpPr>
            <a:grpSpLocks/>
          </p:cNvGrpSpPr>
          <p:nvPr/>
        </p:nvGrpSpPr>
        <p:grpSpPr bwMode="auto">
          <a:xfrm>
            <a:off x="899592" y="5214938"/>
            <a:ext cx="7827970" cy="1473200"/>
            <a:chOff x="1079500" y="4884758"/>
            <a:chExt cx="7827970" cy="1473200"/>
          </a:xfrm>
        </p:grpSpPr>
        <p:graphicFrame>
          <p:nvGraphicFramePr>
            <p:cNvPr id="43011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744778936"/>
                </p:ext>
              </p:extLst>
            </p:nvPr>
          </p:nvGraphicFramePr>
          <p:xfrm>
            <a:off x="1079500" y="4884758"/>
            <a:ext cx="6076950" cy="1473200"/>
          </p:xfrm>
          <a:graphic>
            <a:graphicData uri="http://schemas.openxmlformats.org/presentationml/2006/ole">
              <p:oleObj spid="_x0000_s43875" name="Equation" r:id="rId5" imgW="3035160" imgH="736560" progId="">
                <p:embed/>
              </p:oleObj>
            </a:graphicData>
          </a:graphic>
        </p:graphicFrame>
        <p:grpSp>
          <p:nvGrpSpPr>
            <p:cNvPr id="43018" name="Group 13"/>
            <p:cNvGrpSpPr>
              <a:grpSpLocks/>
            </p:cNvGrpSpPr>
            <p:nvPr/>
          </p:nvGrpSpPr>
          <p:grpSpPr bwMode="auto">
            <a:xfrm>
              <a:off x="3962402" y="5983295"/>
              <a:ext cx="4945068" cy="347663"/>
              <a:chOff x="2688" y="3285"/>
              <a:chExt cx="3115" cy="219"/>
            </a:xfrm>
          </p:grpSpPr>
          <p:graphicFrame>
            <p:nvGraphicFramePr>
              <p:cNvPr id="43012" name="Object 1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xmlns="" val="1260100538"/>
                  </p:ext>
                </p:extLst>
              </p:nvPr>
            </p:nvGraphicFramePr>
            <p:xfrm>
              <a:off x="3843" y="3285"/>
              <a:ext cx="1960" cy="196"/>
            </p:xfrm>
            <a:graphic>
              <a:graphicData uri="http://schemas.openxmlformats.org/presentationml/2006/ole">
                <p:oleObj spid="_x0000_s43876" name="Equation" r:id="rId6" imgW="1777680" imgH="177480" progId="">
                  <p:embed/>
                </p:oleObj>
              </a:graphicData>
            </a:graphic>
          </p:graphicFrame>
          <p:sp>
            <p:nvSpPr>
              <p:cNvPr id="43019" name="Line 12"/>
              <p:cNvSpPr>
                <a:spLocks noChangeShapeType="1"/>
              </p:cNvSpPr>
              <p:nvPr/>
            </p:nvSpPr>
            <p:spPr bwMode="auto">
              <a:xfrm>
                <a:off x="2688" y="3504"/>
                <a:ext cx="1008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miter lim="800000"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TW" altLang="en-US"/>
              </a:p>
            </p:txBody>
          </p:sp>
        </p:grpSp>
      </p:grpSp>
      <p:sp>
        <p:nvSpPr>
          <p:cNvPr id="43017" name="Text Box 16"/>
          <p:cNvSpPr txBox="1">
            <a:spLocks noChangeArrowheads="1"/>
          </p:cNvSpPr>
          <p:nvPr/>
        </p:nvSpPr>
        <p:spPr bwMode="auto">
          <a:xfrm>
            <a:off x="857250" y="4286250"/>
            <a:ext cx="77057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dirty="0">
                <a:latin typeface="Times New Roman" pitchFamily="18" charset="0"/>
              </a:rPr>
              <a:t>As a function in </a:t>
            </a:r>
            <a:r>
              <a:rPr lang="en-US" altLang="zh-TW" i="1" dirty="0">
                <a:latin typeface="Times New Roman" pitchFamily="18" charset="0"/>
                <a:sym typeface="Symbol" pitchFamily="18" charset="2"/>
              </a:rPr>
              <a:t>, </a:t>
            </a:r>
            <a:r>
              <a:rPr lang="en-US" altLang="zh-TW" dirty="0">
                <a:latin typeface="Times New Roman" pitchFamily="18" charset="0"/>
                <a:sym typeface="Symbol" pitchFamily="18" charset="2"/>
              </a:rPr>
              <a:t>this quadratic polynomial function has a nonnegative </a:t>
            </a:r>
            <a:r>
              <a:rPr lang="en-US" altLang="zh-TW" dirty="0" err="1">
                <a:latin typeface="Times New Roman" pitchFamily="18" charset="0"/>
                <a:sym typeface="Symbol" pitchFamily="18" charset="2"/>
              </a:rPr>
              <a:t>discriminant</a:t>
            </a:r>
            <a:r>
              <a:rPr lang="en-US" altLang="zh-TW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altLang="zh-TW" dirty="0" smtClean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altLang="zh-TW" dirty="0">
                <a:latin typeface="Times New Roman" pitchFamily="18" charset="0"/>
                <a:sym typeface="Symbol" pitchFamily="18" charset="2"/>
              </a:rPr>
              <a:t>as follows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4" name="Object 2"/>
          <p:cNvGraphicFramePr>
            <a:graphicFrameLocks noChangeAspect="1"/>
          </p:cNvGraphicFramePr>
          <p:nvPr/>
        </p:nvGraphicFramePr>
        <p:xfrm>
          <a:off x="827088" y="935038"/>
          <a:ext cx="2601912" cy="406400"/>
        </p:xfrm>
        <a:graphic>
          <a:graphicData uri="http://schemas.openxmlformats.org/presentationml/2006/ole">
            <p:oleObj spid="_x0000_s44887" name="方程式" r:id="rId3" imgW="2602370" imgH="406224" progId="Equation.3">
              <p:embed/>
            </p:oleObj>
          </a:graphicData>
        </a:graphic>
      </p:graphicFrame>
      <p:graphicFrame>
        <p:nvGraphicFramePr>
          <p:cNvPr id="44035" name="Object 3"/>
          <p:cNvGraphicFramePr>
            <a:graphicFrameLocks noChangeAspect="1"/>
          </p:cNvGraphicFramePr>
          <p:nvPr/>
        </p:nvGraphicFramePr>
        <p:xfrm>
          <a:off x="1331913" y="1582738"/>
          <a:ext cx="1930400" cy="406400"/>
        </p:xfrm>
        <a:graphic>
          <a:graphicData uri="http://schemas.openxmlformats.org/presentationml/2006/ole">
            <p:oleObj spid="_x0000_s44888" name="Equation" r:id="rId4" imgW="965200" imgH="203200" progId="Equation.3">
              <p:embed/>
            </p:oleObj>
          </a:graphicData>
        </a:graphic>
      </p:graphicFrame>
      <p:graphicFrame>
        <p:nvGraphicFramePr>
          <p:cNvPr id="4403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33562427"/>
              </p:ext>
            </p:extLst>
          </p:nvPr>
        </p:nvGraphicFramePr>
        <p:xfrm>
          <a:off x="1259632" y="2108200"/>
          <a:ext cx="5943600" cy="914400"/>
        </p:xfrm>
        <a:graphic>
          <a:graphicData uri="http://schemas.openxmlformats.org/presentationml/2006/ole">
            <p:oleObj spid="_x0000_s44889" name="Equation" r:id="rId5" imgW="2971800" imgH="457200" progId="">
              <p:embed/>
            </p:oleObj>
          </a:graphicData>
        </a:graphic>
      </p:graphicFrame>
      <p:graphicFrame>
        <p:nvGraphicFramePr>
          <p:cNvPr id="4403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39521375"/>
              </p:ext>
            </p:extLst>
          </p:nvPr>
        </p:nvGraphicFramePr>
        <p:xfrm>
          <a:off x="827088" y="4247728"/>
          <a:ext cx="2668587" cy="457200"/>
        </p:xfrm>
        <a:graphic>
          <a:graphicData uri="http://schemas.openxmlformats.org/presentationml/2006/ole">
            <p:oleObj spid="_x0000_s44890" name="Equation" r:id="rId6" imgW="1333500" imgH="228600" progId="Equation.3">
              <p:embed/>
            </p:oleObj>
          </a:graphicData>
        </a:graphic>
      </p:graphicFrame>
      <p:sp>
        <p:nvSpPr>
          <p:cNvPr id="44038" name="Text Box 13"/>
          <p:cNvSpPr txBox="1">
            <a:spLocks noChangeArrowheads="1"/>
          </p:cNvSpPr>
          <p:nvPr/>
        </p:nvSpPr>
        <p:spPr bwMode="auto">
          <a:xfrm>
            <a:off x="1258888" y="4797152"/>
            <a:ext cx="7705725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20000"/>
              </a:spcBef>
            </a:pPr>
            <a:r>
              <a:rPr lang="en-US" altLang="zh-TW" dirty="0">
                <a:latin typeface="Times New Roman" pitchFamily="18" charset="0"/>
              </a:rPr>
              <a:t>The characteristic polynomial of </a:t>
            </a:r>
            <a:r>
              <a:rPr lang="en-US" altLang="zh-TW" i="1" dirty="0">
                <a:latin typeface="Times New Roman" pitchFamily="18" charset="0"/>
              </a:rPr>
              <a:t>A</a:t>
            </a:r>
            <a:r>
              <a:rPr lang="en-US" altLang="zh-TW" dirty="0">
                <a:latin typeface="Times New Roman" pitchFamily="18" charset="0"/>
              </a:rPr>
              <a:t> has two distinct real roots, which implies that </a:t>
            </a:r>
            <a:r>
              <a:rPr lang="en-US" altLang="zh-TW" i="1" dirty="0">
                <a:latin typeface="Times New Roman" pitchFamily="18" charset="0"/>
              </a:rPr>
              <a:t>A</a:t>
            </a:r>
            <a:r>
              <a:rPr lang="en-US" altLang="zh-TW" dirty="0">
                <a:latin typeface="Times New Roman" pitchFamily="18" charset="0"/>
              </a:rPr>
              <a:t> has two distinct real eigenvalues. According to </a:t>
            </a:r>
            <a:r>
              <a:rPr lang="en-US" altLang="zh-TW" dirty="0" err="1">
                <a:latin typeface="Times New Roman" pitchFamily="18" charset="0"/>
              </a:rPr>
              <a:t>Thm</a:t>
            </a:r>
            <a:r>
              <a:rPr lang="en-US" altLang="zh-TW" dirty="0">
                <a:latin typeface="Times New Roman" pitchFamily="18" charset="0"/>
              </a:rPr>
              <a:t>. 7.6, </a:t>
            </a:r>
            <a:r>
              <a:rPr lang="en-US" altLang="zh-TW" i="1" dirty="0">
                <a:latin typeface="Times New Roman" pitchFamily="18" charset="0"/>
              </a:rPr>
              <a:t>A</a:t>
            </a:r>
            <a:r>
              <a:rPr lang="en-US" altLang="zh-TW" dirty="0">
                <a:latin typeface="Times New Roman" pitchFamily="18" charset="0"/>
              </a:rPr>
              <a:t> is </a:t>
            </a:r>
            <a:r>
              <a:rPr lang="en-US" altLang="zh-TW" dirty="0" smtClean="0">
                <a:latin typeface="Times New Roman" pitchFamily="18" charset="0"/>
              </a:rPr>
              <a:t>diagonalizable</a:t>
            </a:r>
            <a:endParaRPr lang="en-US" altLang="zh-TW" dirty="0">
              <a:latin typeface="Times New Roman" pitchFamily="18" charset="0"/>
            </a:endParaRPr>
          </a:p>
        </p:txBody>
      </p:sp>
      <p:sp>
        <p:nvSpPr>
          <p:cNvPr id="9" name="文字方塊 11"/>
          <p:cNvSpPr txBox="1">
            <a:spLocks noChangeArrowheads="1"/>
          </p:cNvSpPr>
          <p:nvPr/>
        </p:nvSpPr>
        <p:spPr bwMode="auto">
          <a:xfrm>
            <a:off x="755576" y="3132879"/>
            <a:ext cx="7786688" cy="407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>
              <a:lnSpc>
                <a:spcPct val="110000"/>
              </a:lnSpc>
              <a:defRPr/>
            </a:pPr>
            <a:r>
              <a:rPr lang="en-US" altLang="zh-TW" sz="20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※ </a:t>
            </a:r>
            <a:r>
              <a:rPr lang="en-US" altLang="zh-TW" sz="2000" dirty="0" smtClean="0">
                <a:solidFill>
                  <a:srgbClr val="0000FF"/>
                </a:solidFill>
                <a:latin typeface="+mn-lt"/>
                <a:ea typeface="新細明體" pitchFamily="18" charset="-120"/>
              </a:rPr>
              <a:t>Note that in this case, </a:t>
            </a:r>
            <a:r>
              <a:rPr lang="en-US" altLang="zh-TW" sz="2000" i="1" dirty="0" smtClean="0">
                <a:solidFill>
                  <a:srgbClr val="0000FF"/>
                </a:solidFill>
                <a:latin typeface="+mn-lt"/>
                <a:ea typeface="新細明體" pitchFamily="18" charset="-120"/>
              </a:rPr>
              <a:t>A</a:t>
            </a:r>
            <a:r>
              <a:rPr lang="en-US" altLang="zh-TW" sz="2000" dirty="0" smtClean="0">
                <a:solidFill>
                  <a:srgbClr val="0000FF"/>
                </a:solidFill>
                <a:latin typeface="+mn-lt"/>
                <a:ea typeface="新細明體" pitchFamily="18" charset="-120"/>
              </a:rPr>
              <a:t> has one eigenvalue, </a:t>
            </a:r>
            <a:r>
              <a:rPr lang="en-US" altLang="zh-TW" sz="2000" i="1" dirty="0" smtClean="0">
                <a:solidFill>
                  <a:srgbClr val="0000FF"/>
                </a:solidFill>
                <a:latin typeface="+mn-lt"/>
                <a:ea typeface="新細明體" pitchFamily="18" charset="-120"/>
              </a:rPr>
              <a:t>a</a:t>
            </a:r>
            <a:r>
              <a:rPr lang="en-US" altLang="zh-TW" sz="2000" dirty="0" smtClean="0">
                <a:solidFill>
                  <a:srgbClr val="0000FF"/>
                </a:solidFill>
                <a:latin typeface="+mn-lt"/>
                <a:ea typeface="新細明體" pitchFamily="18" charset="-120"/>
              </a:rPr>
              <a:t>, and its multiplicity is 2</a:t>
            </a:r>
            <a:endParaRPr lang="zh-TW" altLang="en-US" sz="2000" baseline="30000" dirty="0">
              <a:solidFill>
                <a:srgbClr val="0000FF"/>
              </a:solidFill>
              <a:latin typeface="+mn-lt"/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Text Box 21"/>
          <p:cNvSpPr txBox="1">
            <a:spLocks noChangeArrowheads="1"/>
          </p:cNvSpPr>
          <p:nvPr/>
        </p:nvSpPr>
        <p:spPr bwMode="auto">
          <a:xfrm>
            <a:off x="971550" y="1143000"/>
            <a:ext cx="7561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latin typeface="Times New Roman" pitchFamily="18" charset="0"/>
              </a:rPr>
              <a:t>A square matrix </a:t>
            </a:r>
            <a:r>
              <a:rPr lang="en-US" altLang="zh-TW" i="1">
                <a:latin typeface="Times New Roman" pitchFamily="18" charset="0"/>
              </a:rPr>
              <a:t>P</a:t>
            </a:r>
            <a:r>
              <a:rPr lang="en-US" altLang="zh-TW">
                <a:latin typeface="Times New Roman" pitchFamily="18" charset="0"/>
              </a:rPr>
              <a:t> is called orthogonal if it is invertible and</a:t>
            </a:r>
          </a:p>
        </p:txBody>
      </p:sp>
      <p:sp>
        <p:nvSpPr>
          <p:cNvPr id="450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785813"/>
            <a:ext cx="7924800" cy="533400"/>
          </a:xfrm>
        </p:spPr>
        <p:txBody>
          <a:bodyPr/>
          <a:lstStyle/>
          <a:p>
            <a:pPr eaLnBrk="1" hangingPunct="1"/>
            <a:r>
              <a:rPr lang="en-US" altLang="zh-TW" dirty="0" smtClean="0">
                <a:solidFill>
                  <a:srgbClr val="FF0000"/>
                </a:solidFill>
              </a:rPr>
              <a:t>Orthogonal </a:t>
            </a:r>
            <a:r>
              <a:rPr lang="en-US" altLang="zh-TW" dirty="0" smtClean="0">
                <a:solidFill>
                  <a:srgbClr val="FF0000"/>
                </a:solidFill>
              </a:rPr>
              <a:t>matrix:</a:t>
            </a:r>
            <a:endParaRPr lang="en-US" altLang="zh-TW" dirty="0" smtClean="0">
              <a:solidFill>
                <a:srgbClr val="FF0000"/>
              </a:solidFill>
            </a:endParaRPr>
          </a:p>
        </p:txBody>
      </p:sp>
      <p:graphicFrame>
        <p:nvGraphicFramePr>
          <p:cNvPr id="45058" name="Object 8"/>
          <p:cNvGraphicFramePr>
            <a:graphicFrameLocks noChangeAspect="1"/>
          </p:cNvGraphicFramePr>
          <p:nvPr/>
        </p:nvGraphicFramePr>
        <p:xfrm>
          <a:off x="2671763" y="1714500"/>
          <a:ext cx="3556000" cy="457200"/>
        </p:xfrm>
        <a:graphic>
          <a:graphicData uri="http://schemas.openxmlformats.org/presentationml/2006/ole">
            <p:oleObj spid="_x0000_s45705" name="Equation" r:id="rId3" imgW="1778000" imgH="228600" progId="">
              <p:embed/>
            </p:oleObj>
          </a:graphicData>
        </a:graphic>
      </p:graphicFrame>
      <p:sp>
        <p:nvSpPr>
          <p:cNvPr id="45063" name="Rectangle 10"/>
          <p:cNvSpPr>
            <a:spLocks noChangeArrowheads="1"/>
          </p:cNvSpPr>
          <p:nvPr/>
        </p:nvSpPr>
        <p:spPr bwMode="auto">
          <a:xfrm>
            <a:off x="395288" y="1125538"/>
            <a:ext cx="8424862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71500" lvl="1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SzPct val="40000"/>
              <a:buFont typeface="Wingdings" pitchFamily="2" charset="2"/>
              <a:buNone/>
            </a:pPr>
            <a:endParaRPr lang="zh-TW" altLang="zh-TW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45064" name="Group 20"/>
          <p:cNvGrpSpPr>
            <a:grpSpLocks/>
          </p:cNvGrpSpPr>
          <p:nvPr/>
        </p:nvGrpSpPr>
        <p:grpSpPr bwMode="auto">
          <a:xfrm>
            <a:off x="395288" y="2214563"/>
            <a:ext cx="8424862" cy="1181100"/>
            <a:chOff x="249" y="1528"/>
            <a:chExt cx="5307" cy="744"/>
          </a:xfrm>
        </p:grpSpPr>
        <p:sp>
          <p:nvSpPr>
            <p:cNvPr id="45067" name="Rectangle 9"/>
            <p:cNvSpPr>
              <a:spLocks noChangeArrowheads="1"/>
            </p:cNvSpPr>
            <p:nvPr/>
          </p:nvSpPr>
          <p:spPr bwMode="auto">
            <a:xfrm>
              <a:off x="249" y="1528"/>
              <a:ext cx="4992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196850" indent="-196850">
                <a:lnSpc>
                  <a:spcPct val="90000"/>
                </a:lnSpc>
                <a:spcBef>
                  <a:spcPct val="20000"/>
                </a:spcBef>
                <a:buClr>
                  <a:schemeClr val="tx1"/>
                </a:buClr>
                <a:buSzPct val="40000"/>
                <a:buFont typeface="Wingdings" pitchFamily="2" charset="2"/>
                <a:buChar char="n"/>
              </a:pPr>
              <a:r>
                <a:rPr lang="en-US" altLang="zh-TW">
                  <a:solidFill>
                    <a:schemeClr val="hlink"/>
                  </a:solidFill>
                  <a:latin typeface="Times New Roman" pitchFamily="18" charset="0"/>
                  <a:ea typeface="標楷體" pitchFamily="65" charset="-120"/>
                </a:rPr>
                <a:t>Thm. 7.8: Properties of orthogonal matrices</a:t>
              </a:r>
            </a:p>
          </p:txBody>
        </p:sp>
        <p:sp>
          <p:nvSpPr>
            <p:cNvPr id="45068" name="Text Box 19"/>
            <p:cNvSpPr txBox="1">
              <a:spLocks noChangeArrowheads="1"/>
            </p:cNvSpPr>
            <p:nvPr/>
          </p:nvSpPr>
          <p:spPr bwMode="auto">
            <a:xfrm>
              <a:off x="567" y="1749"/>
              <a:ext cx="4989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zh-TW" dirty="0">
                  <a:latin typeface="Times New Roman" pitchFamily="18" charset="0"/>
                </a:rPr>
                <a:t>An </a:t>
              </a:r>
              <a:r>
                <a:rPr lang="en-US" altLang="zh-TW" i="1" dirty="0" err="1">
                  <a:latin typeface="Times New Roman" pitchFamily="18" charset="0"/>
                </a:rPr>
                <a:t>n</a:t>
              </a:r>
              <a:r>
                <a:rPr lang="en-US" altLang="zh-TW" dirty="0" err="1">
                  <a:latin typeface="Times New Roman" pitchFamily="18" charset="0"/>
                  <a:sym typeface="Symbol" pitchFamily="18" charset="2"/>
                </a:rPr>
                <a:t></a:t>
              </a:r>
              <a:r>
                <a:rPr lang="en-US" altLang="zh-TW" i="1" dirty="0" err="1">
                  <a:latin typeface="Times New Roman" pitchFamily="18" charset="0"/>
                </a:rPr>
                <a:t>n</a:t>
              </a:r>
              <a:r>
                <a:rPr lang="en-US" altLang="zh-TW" dirty="0">
                  <a:latin typeface="Times New Roman" pitchFamily="18" charset="0"/>
                </a:rPr>
                <a:t> matrix </a:t>
              </a:r>
              <a:r>
                <a:rPr lang="en-US" altLang="zh-TW" i="1" dirty="0">
                  <a:latin typeface="Times New Roman" pitchFamily="18" charset="0"/>
                </a:rPr>
                <a:t>P</a:t>
              </a:r>
              <a:r>
                <a:rPr lang="en-US" altLang="zh-TW" dirty="0">
                  <a:latin typeface="Times New Roman" pitchFamily="18" charset="0"/>
                </a:rPr>
                <a:t> is orthogonal if and only if its column vectors form an orthonormal </a:t>
              </a:r>
              <a:r>
                <a:rPr lang="en-US" altLang="zh-TW" dirty="0" smtClean="0">
                  <a:latin typeface="Times New Roman" pitchFamily="18" charset="0"/>
                </a:rPr>
                <a:t>set</a:t>
              </a:r>
              <a:endParaRPr lang="en-US" altLang="zh-TW" dirty="0">
                <a:latin typeface="Times New Roman" pitchFamily="18" charset="0"/>
              </a:endParaRPr>
            </a:p>
          </p:txBody>
        </p:sp>
      </p:grpSp>
      <p:graphicFrame>
        <p:nvGraphicFramePr>
          <p:cNvPr id="45059" name="Object 2"/>
          <p:cNvGraphicFramePr>
            <a:graphicFrameLocks noChangeAspect="1"/>
          </p:cNvGraphicFramePr>
          <p:nvPr/>
        </p:nvGraphicFramePr>
        <p:xfrm>
          <a:off x="684213" y="4408488"/>
          <a:ext cx="8388350" cy="1784350"/>
        </p:xfrm>
        <a:graphic>
          <a:graphicData uri="http://schemas.openxmlformats.org/presentationml/2006/ole">
            <p:oleObj spid="_x0000_s45706" name="Equation" r:id="rId4" imgW="4419600" imgH="939800" progId="">
              <p:embed/>
            </p:oleObj>
          </a:graphicData>
        </a:graphic>
      </p:graphicFrame>
      <p:sp>
        <p:nvSpPr>
          <p:cNvPr id="45065" name="矩形 12"/>
          <p:cNvSpPr>
            <a:spLocks noChangeArrowheads="1"/>
          </p:cNvSpPr>
          <p:nvPr/>
        </p:nvSpPr>
        <p:spPr bwMode="auto">
          <a:xfrm>
            <a:off x="500063" y="3357563"/>
            <a:ext cx="8264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TW">
                <a:solidFill>
                  <a:schemeClr val="hlink"/>
                </a:solidFill>
                <a:latin typeface="Times New Roman" pitchFamily="18" charset="0"/>
              </a:rPr>
              <a:t>Pf</a:t>
            </a:r>
            <a:r>
              <a:rPr lang="en-US" altLang="zh-TW">
                <a:latin typeface="Times New Roman" pitchFamily="18" charset="0"/>
              </a:rPr>
              <a:t>: Suppose the column vectors of </a:t>
            </a:r>
            <a:r>
              <a:rPr lang="en-US" altLang="zh-TW" i="1">
                <a:latin typeface="Times New Roman" pitchFamily="18" charset="0"/>
              </a:rPr>
              <a:t>P</a:t>
            </a:r>
            <a:r>
              <a:rPr lang="en-US" altLang="zh-TW">
                <a:latin typeface="Times New Roman" pitchFamily="18" charset="0"/>
              </a:rPr>
              <a:t> form an orthonormal set, i.e.,</a:t>
            </a:r>
            <a:endParaRPr lang="zh-TW" altLang="en-US"/>
          </a:p>
        </p:txBody>
      </p:sp>
      <p:graphicFrame>
        <p:nvGraphicFramePr>
          <p:cNvPr id="45060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28646050"/>
              </p:ext>
            </p:extLst>
          </p:nvPr>
        </p:nvGraphicFramePr>
        <p:xfrm>
          <a:off x="1012825" y="3844925"/>
          <a:ext cx="7251700" cy="506413"/>
        </p:xfrm>
        <a:graphic>
          <a:graphicData uri="http://schemas.openxmlformats.org/presentationml/2006/ole">
            <p:oleObj spid="_x0000_s45707" name="Equation" r:id="rId5" imgW="3632040" imgH="253800" progId="">
              <p:embed/>
            </p:oleObj>
          </a:graphicData>
        </a:graphic>
      </p:graphicFrame>
      <p:sp>
        <p:nvSpPr>
          <p:cNvPr id="45066" name="矩形 14"/>
          <p:cNvSpPr>
            <a:spLocks noChangeArrowheads="1"/>
          </p:cNvSpPr>
          <p:nvPr/>
        </p:nvSpPr>
        <p:spPr bwMode="auto">
          <a:xfrm>
            <a:off x="1028700" y="6396038"/>
            <a:ext cx="61420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dirty="0">
                <a:latin typeface="+mn-lt"/>
              </a:rPr>
              <a:t>It implies that </a:t>
            </a:r>
            <a:r>
              <a:rPr lang="en-US" altLang="zh-TW" i="1" dirty="0">
                <a:latin typeface="+mn-lt"/>
              </a:rPr>
              <a:t>P</a:t>
            </a:r>
            <a:r>
              <a:rPr lang="en-US" altLang="zh-TW" baseline="30000" dirty="0">
                <a:latin typeface="+mn-lt"/>
              </a:rPr>
              <a:t>–1</a:t>
            </a:r>
            <a:r>
              <a:rPr lang="en-US" altLang="zh-TW" dirty="0">
                <a:latin typeface="+mn-lt"/>
              </a:rPr>
              <a:t> = </a:t>
            </a:r>
            <a:r>
              <a:rPr lang="en-US" altLang="zh-TW" i="1" dirty="0">
                <a:latin typeface="+mn-lt"/>
              </a:rPr>
              <a:t>P</a:t>
            </a:r>
            <a:r>
              <a:rPr lang="en-US" altLang="zh-TW" i="1" baseline="30000" dirty="0">
                <a:latin typeface="+mn-lt"/>
              </a:rPr>
              <a:t>T</a:t>
            </a:r>
            <a:r>
              <a:rPr lang="en-US" altLang="zh-TW" dirty="0">
                <a:latin typeface="+mn-lt"/>
              </a:rPr>
              <a:t> and thus </a:t>
            </a:r>
            <a:r>
              <a:rPr lang="en-US" altLang="zh-TW" i="1" dirty="0">
                <a:latin typeface="+mn-lt"/>
              </a:rPr>
              <a:t>P</a:t>
            </a:r>
            <a:r>
              <a:rPr lang="en-US" altLang="zh-TW" dirty="0">
                <a:latin typeface="+mn-lt"/>
              </a:rPr>
              <a:t> is </a:t>
            </a:r>
            <a:r>
              <a:rPr lang="en-US" altLang="zh-TW" dirty="0" smtClean="0">
                <a:latin typeface="+mn-lt"/>
              </a:rPr>
              <a:t>orthogonal</a:t>
            </a:r>
            <a:endParaRPr lang="zh-TW" alt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14400"/>
            <a:ext cx="7924800" cy="533400"/>
          </a:xfrm>
        </p:spPr>
        <p:txBody>
          <a:bodyPr/>
          <a:lstStyle/>
          <a:p>
            <a:pPr eaLnBrk="1" hangingPunct="1"/>
            <a:r>
              <a:rPr lang="en-US" altLang="zh-TW" smtClean="0"/>
              <a:t>Ex 5: </a:t>
            </a:r>
            <a:r>
              <a:rPr lang="en-US" altLang="zh-TW" smtClean="0">
                <a:solidFill>
                  <a:schemeClr val="tx1"/>
                </a:solidFill>
              </a:rPr>
              <a:t>Show that </a:t>
            </a:r>
            <a:r>
              <a:rPr lang="en-US" altLang="zh-TW" i="1" smtClean="0">
                <a:solidFill>
                  <a:schemeClr val="tx1"/>
                </a:solidFill>
              </a:rPr>
              <a:t>P</a:t>
            </a:r>
            <a:r>
              <a:rPr lang="en-US" altLang="zh-TW" smtClean="0">
                <a:solidFill>
                  <a:schemeClr val="tx1"/>
                </a:solidFill>
              </a:rPr>
              <a:t> is an orthogonal matrix.</a:t>
            </a:r>
          </a:p>
        </p:txBody>
      </p:sp>
      <p:graphicFrame>
        <p:nvGraphicFramePr>
          <p:cNvPr id="46082" name="Object 4"/>
          <p:cNvGraphicFramePr>
            <a:graphicFrameLocks noChangeAspect="1"/>
          </p:cNvGraphicFramePr>
          <p:nvPr/>
        </p:nvGraphicFramePr>
        <p:xfrm>
          <a:off x="2571750" y="1357313"/>
          <a:ext cx="2565400" cy="1524000"/>
        </p:xfrm>
        <a:graphic>
          <a:graphicData uri="http://schemas.openxmlformats.org/presentationml/2006/ole">
            <p:oleObj spid="_x0000_s46724" name="Equation" r:id="rId3" imgW="1282700" imgH="762000" progId="Equation.3">
              <p:embed/>
            </p:oleObj>
          </a:graphicData>
        </a:graphic>
      </p:graphicFrame>
      <p:grpSp>
        <p:nvGrpSpPr>
          <p:cNvPr id="46086" name="Group 19"/>
          <p:cNvGrpSpPr>
            <a:grpSpLocks/>
          </p:cNvGrpSpPr>
          <p:nvPr/>
        </p:nvGrpSpPr>
        <p:grpSpPr bwMode="auto">
          <a:xfrm>
            <a:off x="533400" y="3040063"/>
            <a:ext cx="7459663" cy="533400"/>
            <a:chOff x="336" y="1915"/>
            <a:chExt cx="4699" cy="336"/>
          </a:xfrm>
        </p:grpSpPr>
        <p:sp>
          <p:nvSpPr>
            <p:cNvPr id="46087" name="Rectangle 6"/>
            <p:cNvSpPr>
              <a:spLocks noChangeArrowheads="1"/>
            </p:cNvSpPr>
            <p:nvPr/>
          </p:nvSpPr>
          <p:spPr bwMode="auto">
            <a:xfrm>
              <a:off x="336" y="1915"/>
              <a:ext cx="2998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196850" indent="-196850">
                <a:spcBef>
                  <a:spcPct val="20000"/>
                </a:spcBef>
                <a:buClr>
                  <a:schemeClr val="tx1"/>
                </a:buClr>
                <a:buSzPct val="40000"/>
                <a:buFont typeface="Wingdings" pitchFamily="2" charset="2"/>
                <a:buNone/>
              </a:pPr>
              <a:r>
                <a:rPr lang="en-US" altLang="zh-TW">
                  <a:solidFill>
                    <a:schemeClr val="hlink"/>
                  </a:solidFill>
                  <a:latin typeface="Times New Roman" pitchFamily="18" charset="0"/>
                  <a:ea typeface="標楷體" pitchFamily="65" charset="-120"/>
                </a:rPr>
                <a:t> </a:t>
              </a:r>
              <a:r>
                <a:rPr lang="en-US" altLang="zh-TW">
                  <a:solidFill>
                    <a:schemeClr val="hlink"/>
                  </a:solidFill>
                  <a:latin typeface="Times New Roman" pitchFamily="18" charset="0"/>
                </a:rPr>
                <a:t>Sol: </a:t>
              </a:r>
              <a:r>
                <a:rPr lang="en-US" altLang="zh-TW">
                  <a:latin typeface="Times New Roman" pitchFamily="18" charset="0"/>
                </a:rPr>
                <a:t>If </a:t>
              </a:r>
              <a:r>
                <a:rPr lang="en-US" altLang="zh-TW" i="1">
                  <a:latin typeface="Times New Roman" pitchFamily="18" charset="0"/>
                  <a:ea typeface="標楷體" pitchFamily="65" charset="-120"/>
                </a:rPr>
                <a:t>P </a:t>
              </a:r>
              <a:r>
                <a:rPr lang="en-US" altLang="zh-TW">
                  <a:latin typeface="Times New Roman" pitchFamily="18" charset="0"/>
                  <a:ea typeface="標楷體" pitchFamily="65" charset="-120"/>
                </a:rPr>
                <a:t>is a</a:t>
              </a:r>
              <a:r>
                <a:rPr lang="en-US" altLang="zh-TW" i="1">
                  <a:latin typeface="Times New Roman" pitchFamily="18" charset="0"/>
                  <a:ea typeface="標楷體" pitchFamily="65" charset="-120"/>
                </a:rPr>
                <a:t> </a:t>
              </a:r>
              <a:r>
                <a:rPr lang="en-US" altLang="zh-TW">
                  <a:latin typeface="Times New Roman" pitchFamily="18" charset="0"/>
                </a:rPr>
                <a:t>orthogonal matrix, then</a:t>
              </a:r>
              <a:endParaRPr lang="en-US" altLang="zh-TW">
                <a:latin typeface="Times New Roman" pitchFamily="18" charset="0"/>
                <a:ea typeface="標楷體" pitchFamily="65" charset="-120"/>
              </a:endParaRPr>
            </a:p>
          </p:txBody>
        </p:sp>
        <p:graphicFrame>
          <p:nvGraphicFramePr>
            <p:cNvPr id="46084" name="Object 7"/>
            <p:cNvGraphicFramePr>
              <a:graphicFrameLocks noChangeAspect="1"/>
            </p:cNvGraphicFramePr>
            <p:nvPr/>
          </p:nvGraphicFramePr>
          <p:xfrm>
            <a:off x="3288" y="1933"/>
            <a:ext cx="1747" cy="256"/>
          </p:xfrm>
          <a:graphic>
            <a:graphicData uri="http://schemas.openxmlformats.org/presentationml/2006/ole">
              <p:oleObj spid="_x0000_s46725" name="Equation" r:id="rId4" imgW="1384300" imgH="203200" progId="">
                <p:embed/>
              </p:oleObj>
            </a:graphicData>
          </a:graphic>
        </p:graphicFrame>
      </p:grpSp>
      <p:graphicFrame>
        <p:nvGraphicFramePr>
          <p:cNvPr id="46083" name="Object 15"/>
          <p:cNvGraphicFramePr>
            <a:graphicFrameLocks noChangeAspect="1"/>
          </p:cNvGraphicFramePr>
          <p:nvPr/>
        </p:nvGraphicFramePr>
        <p:xfrm>
          <a:off x="1193800" y="3509963"/>
          <a:ext cx="6578600" cy="1676400"/>
        </p:xfrm>
        <a:graphic>
          <a:graphicData uri="http://schemas.openxmlformats.org/presentationml/2006/ole">
            <p:oleObj spid="_x0000_s46726" name="Equation" r:id="rId5" imgW="3289300" imgH="8382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785813"/>
            <a:ext cx="8320087" cy="1376362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altLang="zh-TW" smtClean="0"/>
              <a:t>Ex 3: Examples of eigenspaces on the </a:t>
            </a:r>
            <a:r>
              <a:rPr lang="en-US" altLang="zh-TW" i="1" smtClean="0"/>
              <a:t>xy</a:t>
            </a:r>
            <a:r>
              <a:rPr lang="en-US" altLang="zh-TW" smtClean="0"/>
              <a:t>-plane</a:t>
            </a:r>
          </a:p>
          <a:p>
            <a:pPr lvl="1" indent="0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altLang="zh-TW" smtClean="0"/>
              <a:t>For the matrix </a:t>
            </a:r>
            <a:r>
              <a:rPr lang="en-US" altLang="zh-TW" i="1" smtClean="0"/>
              <a:t>A</a:t>
            </a:r>
            <a:r>
              <a:rPr lang="en-US" altLang="zh-TW" smtClean="0"/>
              <a:t> as follows, the corresponding eigenvalues are </a:t>
            </a:r>
            <a:r>
              <a:rPr lang="en-US" altLang="zh-TW" i="1" smtClean="0">
                <a:sym typeface="Symbol" pitchFamily="18" charset="2"/>
              </a:rPr>
              <a:t></a:t>
            </a:r>
            <a:r>
              <a:rPr lang="en-US" altLang="zh-TW" baseline="-25000" smtClean="0">
                <a:sym typeface="Symbol" pitchFamily="18" charset="2"/>
              </a:rPr>
              <a:t>1 </a:t>
            </a:r>
            <a:r>
              <a:rPr lang="en-US" altLang="zh-TW" smtClean="0"/>
              <a:t>= –1 and </a:t>
            </a:r>
            <a:r>
              <a:rPr lang="en-US" altLang="zh-TW" i="1" smtClean="0">
                <a:sym typeface="Symbol" pitchFamily="18" charset="2"/>
              </a:rPr>
              <a:t></a:t>
            </a:r>
            <a:r>
              <a:rPr lang="en-US" altLang="zh-TW" baseline="-25000" smtClean="0">
                <a:sym typeface="Symbol" pitchFamily="18" charset="2"/>
              </a:rPr>
              <a:t>2 </a:t>
            </a:r>
            <a:r>
              <a:rPr lang="en-US" altLang="zh-TW" smtClean="0"/>
              <a:t>= 1:</a:t>
            </a: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3349625" y="2014538"/>
          <a:ext cx="1651000" cy="914400"/>
        </p:xfrm>
        <a:graphic>
          <a:graphicData uri="http://schemas.openxmlformats.org/presentationml/2006/ole">
            <p:oleObj spid="_x0000_s4746" r:id="rId3" imgW="825500" imgH="457200" progId="Equation.3">
              <p:embed/>
            </p:oleObj>
          </a:graphicData>
        </a:graphic>
      </p:graphicFrame>
      <p:sp>
        <p:nvSpPr>
          <p:cNvPr id="4102" name="Rectangle 27"/>
          <p:cNvSpPr>
            <a:spLocks noChangeArrowheads="1"/>
          </p:cNvSpPr>
          <p:nvPr/>
        </p:nvSpPr>
        <p:spPr bwMode="auto">
          <a:xfrm>
            <a:off x="357188" y="2786063"/>
            <a:ext cx="792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Sol:</a:t>
            </a:r>
          </a:p>
        </p:txBody>
      </p:sp>
      <p:grpSp>
        <p:nvGrpSpPr>
          <p:cNvPr id="4103" name="群組 26"/>
          <p:cNvGrpSpPr>
            <a:grpSpLocks/>
          </p:cNvGrpSpPr>
          <p:nvPr/>
        </p:nvGrpSpPr>
        <p:grpSpPr bwMode="auto">
          <a:xfrm>
            <a:off x="633413" y="5586413"/>
            <a:ext cx="4367212" cy="914400"/>
            <a:chOff x="633415" y="4657720"/>
            <a:chExt cx="4367213" cy="914400"/>
          </a:xfrm>
        </p:grpSpPr>
        <p:graphicFrame>
          <p:nvGraphicFramePr>
            <p:cNvPr id="4100" name="Object 11"/>
            <p:cNvGraphicFramePr>
              <a:graphicFrameLocks noChangeAspect="1"/>
            </p:cNvGraphicFramePr>
            <p:nvPr/>
          </p:nvGraphicFramePr>
          <p:xfrm>
            <a:off x="633415" y="4657720"/>
            <a:ext cx="4367213" cy="914400"/>
          </p:xfrm>
          <a:graphic>
            <a:graphicData uri="http://schemas.openxmlformats.org/presentationml/2006/ole">
              <p:oleObj spid="_x0000_s4747" name="Equation" r:id="rId4" imgW="2184400" imgH="457200" progId="">
                <p:embed/>
              </p:oleObj>
            </a:graphicData>
          </a:graphic>
        </p:graphicFrame>
        <p:sp>
          <p:nvSpPr>
            <p:cNvPr id="4109" name="Oval 6"/>
            <p:cNvSpPr>
              <a:spLocks noChangeArrowheads="1"/>
            </p:cNvSpPr>
            <p:nvPr/>
          </p:nvSpPr>
          <p:spPr bwMode="auto">
            <a:xfrm>
              <a:off x="4186238" y="4857760"/>
              <a:ext cx="457200" cy="457200"/>
            </a:xfrm>
            <a:prstGeom prst="ellipse">
              <a:avLst/>
            </a:prstGeom>
            <a:noFill/>
            <a:ln w="25400">
              <a:solidFill>
                <a:schemeClr val="hlink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4104" name="Rectangle 20"/>
          <p:cNvSpPr>
            <a:spLocks noChangeArrowheads="1"/>
          </p:cNvSpPr>
          <p:nvPr/>
        </p:nvSpPr>
        <p:spPr bwMode="auto">
          <a:xfrm>
            <a:off x="428625" y="3214688"/>
            <a:ext cx="84296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40000"/>
            </a:pPr>
            <a:r>
              <a:rPr lang="en-US" altLang="zh-TW" sz="200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For the eigenvalue </a:t>
            </a:r>
            <a:r>
              <a:rPr lang="en-US" altLang="zh-TW" sz="2000" i="1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</a:t>
            </a:r>
            <a:r>
              <a:rPr lang="en-US" altLang="zh-TW" sz="2000" baseline="-2500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1</a:t>
            </a:r>
            <a:r>
              <a:rPr lang="en-US" altLang="zh-TW" sz="2000" i="1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 = </a:t>
            </a:r>
            <a:r>
              <a:rPr lang="en-US" altLang="zh-TW" sz="200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–1, corresponding </a:t>
            </a:r>
            <a:r>
              <a:rPr lang="en-US" altLang="zh-TW" sz="200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vectors are any vectors on the </a:t>
            </a:r>
            <a:r>
              <a:rPr lang="en-US" altLang="zh-TW" sz="2000" i="1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x-</a:t>
            </a:r>
            <a:r>
              <a:rPr lang="en-US" altLang="zh-TW" sz="200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axis</a:t>
            </a:r>
          </a:p>
        </p:txBody>
      </p:sp>
      <p:graphicFrame>
        <p:nvGraphicFramePr>
          <p:cNvPr id="4099" name="Object 18"/>
          <p:cNvGraphicFramePr>
            <a:graphicFrameLocks noChangeAspect="1"/>
          </p:cNvGraphicFramePr>
          <p:nvPr/>
        </p:nvGraphicFramePr>
        <p:xfrm>
          <a:off x="361950" y="3714750"/>
          <a:ext cx="4672013" cy="914400"/>
        </p:xfrm>
        <a:graphic>
          <a:graphicData uri="http://schemas.openxmlformats.org/presentationml/2006/ole">
            <p:oleObj spid="_x0000_s4748" name="Equation" r:id="rId5" imgW="2336800" imgH="457200" progId="">
              <p:embed/>
            </p:oleObj>
          </a:graphicData>
        </a:graphic>
      </p:graphicFrame>
      <p:sp>
        <p:nvSpPr>
          <p:cNvPr id="4105" name="Oval 21"/>
          <p:cNvSpPr>
            <a:spLocks noChangeArrowheads="1"/>
          </p:cNvSpPr>
          <p:nvPr/>
        </p:nvSpPr>
        <p:spPr bwMode="auto">
          <a:xfrm>
            <a:off x="4143375" y="3943350"/>
            <a:ext cx="457200" cy="457200"/>
          </a:xfrm>
          <a:prstGeom prst="ellipse">
            <a:avLst/>
          </a:prstGeom>
          <a:noFill/>
          <a:ln w="25400">
            <a:solidFill>
              <a:schemeClr val="hlink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106" name="Rectangle 20"/>
          <p:cNvSpPr>
            <a:spLocks noChangeArrowheads="1"/>
          </p:cNvSpPr>
          <p:nvPr/>
        </p:nvSpPr>
        <p:spPr bwMode="auto">
          <a:xfrm>
            <a:off x="500063" y="5086350"/>
            <a:ext cx="81438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40000"/>
            </a:pPr>
            <a:r>
              <a:rPr lang="en-US" altLang="zh-TW" sz="200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For the eigenvalue </a:t>
            </a:r>
            <a:r>
              <a:rPr lang="en-US" altLang="zh-TW" sz="2000" i="1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</a:t>
            </a:r>
            <a:r>
              <a:rPr lang="en-US" altLang="zh-TW" sz="2000" baseline="-2500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2</a:t>
            </a:r>
            <a:r>
              <a:rPr lang="en-US" altLang="zh-TW" sz="2000" i="1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 =</a:t>
            </a:r>
            <a:r>
              <a:rPr lang="en-US" altLang="zh-TW" sz="200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 1, corresponding </a:t>
            </a:r>
            <a:r>
              <a:rPr lang="en-US" altLang="zh-TW" sz="200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vectors are any vectors on the </a:t>
            </a:r>
            <a:r>
              <a:rPr lang="en-US" altLang="zh-TW" sz="2000" i="1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y-</a:t>
            </a:r>
            <a:r>
              <a:rPr lang="en-US" altLang="zh-TW" sz="200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axis</a:t>
            </a:r>
          </a:p>
        </p:txBody>
      </p:sp>
      <p:sp>
        <p:nvSpPr>
          <p:cNvPr id="4107" name="Rectangle 20"/>
          <p:cNvSpPr>
            <a:spLocks noChangeArrowheads="1"/>
          </p:cNvSpPr>
          <p:nvPr/>
        </p:nvSpPr>
        <p:spPr bwMode="auto">
          <a:xfrm>
            <a:off x="5072063" y="3714750"/>
            <a:ext cx="3929062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61950" indent="-3619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40000"/>
            </a:pPr>
            <a:r>
              <a:rPr lang="en-US" altLang="zh-TW" sz="2000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※ Thus, the </a:t>
            </a:r>
            <a:r>
              <a:rPr lang="en-US" altLang="zh-TW" sz="2000" dirty="0" err="1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eigenspace</a:t>
            </a:r>
            <a:r>
              <a:rPr lang="en-US" altLang="zh-TW" sz="2000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 corresponding to </a:t>
            </a:r>
            <a:r>
              <a:rPr lang="en-US" altLang="zh-TW" sz="2000" i="1" dirty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 = </a:t>
            </a:r>
            <a:r>
              <a:rPr lang="en-US" altLang="zh-TW" sz="2000" dirty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–1 is the </a:t>
            </a:r>
            <a:r>
              <a:rPr lang="en-US" altLang="zh-TW" sz="2000" i="1" dirty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x</a:t>
            </a:r>
            <a:r>
              <a:rPr lang="en-US" altLang="zh-TW" sz="2000" dirty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-axis, which is a subspace of </a:t>
            </a:r>
            <a:r>
              <a:rPr lang="en-US" altLang="zh-TW" sz="2000" i="1" dirty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R</a:t>
            </a:r>
            <a:r>
              <a:rPr lang="en-US" altLang="zh-TW" sz="2000" baseline="40000" dirty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2</a:t>
            </a:r>
            <a:endParaRPr lang="en-US" altLang="zh-TW" sz="2000" baseline="40000" dirty="0">
              <a:solidFill>
                <a:srgbClr val="0000FF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4108" name="Rectangle 20"/>
          <p:cNvSpPr>
            <a:spLocks noChangeArrowheads="1"/>
          </p:cNvSpPr>
          <p:nvPr/>
        </p:nvSpPr>
        <p:spPr bwMode="auto">
          <a:xfrm>
            <a:off x="5214938" y="5643563"/>
            <a:ext cx="3714750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1463" indent="-271463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40000"/>
            </a:pPr>
            <a:r>
              <a:rPr lang="en-US" altLang="zh-TW" sz="2000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※ Thus, the </a:t>
            </a:r>
            <a:r>
              <a:rPr lang="en-US" altLang="zh-TW" sz="2000" dirty="0" err="1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eigenspace</a:t>
            </a:r>
            <a:r>
              <a:rPr lang="en-US" altLang="zh-TW" sz="2000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 corresponding to </a:t>
            </a:r>
            <a:r>
              <a:rPr lang="en-US" altLang="zh-TW" sz="2000" i="1" dirty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 = </a:t>
            </a:r>
            <a:r>
              <a:rPr lang="en-US" altLang="zh-TW" sz="2000" dirty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1 is the </a:t>
            </a:r>
            <a:r>
              <a:rPr lang="en-US" altLang="zh-TW" sz="2000" i="1" dirty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y</a:t>
            </a:r>
            <a:r>
              <a:rPr lang="en-US" altLang="zh-TW" sz="2000" dirty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-axis, which is a subspace of </a:t>
            </a:r>
            <a:r>
              <a:rPr lang="en-US" altLang="zh-TW" sz="2000" i="1" dirty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R</a:t>
            </a:r>
            <a:r>
              <a:rPr lang="en-US" altLang="zh-TW" sz="2000" baseline="40000" dirty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2</a:t>
            </a:r>
            <a:endParaRPr lang="en-US" altLang="zh-TW" sz="2000" baseline="40000" dirty="0">
              <a:solidFill>
                <a:srgbClr val="0000FF"/>
              </a:solidFill>
              <a:latin typeface="Times New Roman" pitchFamily="18" charset="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06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3269443"/>
              </p:ext>
            </p:extLst>
          </p:nvPr>
        </p:nvGraphicFramePr>
        <p:xfrm>
          <a:off x="873125" y="2728913"/>
          <a:ext cx="6794500" cy="914400"/>
        </p:xfrm>
        <a:graphic>
          <a:graphicData uri="http://schemas.openxmlformats.org/presentationml/2006/ole">
            <p:oleObj spid="_x0000_s47751" name="Equation" r:id="rId3" imgW="3390840" imgH="457200" progId="">
              <p:embed/>
            </p:oleObj>
          </a:graphicData>
        </a:graphic>
      </p:graphicFrame>
      <p:graphicFrame>
        <p:nvGraphicFramePr>
          <p:cNvPr id="47107" name="Object 10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44063787"/>
              </p:ext>
            </p:extLst>
          </p:nvPr>
        </p:nvGraphicFramePr>
        <p:xfrm>
          <a:off x="874713" y="4077072"/>
          <a:ext cx="6767512" cy="914400"/>
        </p:xfrm>
        <a:graphic>
          <a:graphicData uri="http://schemas.openxmlformats.org/presentationml/2006/ole">
            <p:oleObj spid="_x0000_s47752" name="Equation" r:id="rId4" imgW="3377880" imgH="457200" progId="">
              <p:embed/>
            </p:oleObj>
          </a:graphicData>
        </a:graphic>
      </p:graphicFrame>
      <p:graphicFrame>
        <p:nvGraphicFramePr>
          <p:cNvPr id="47108" name="Object 16"/>
          <p:cNvGraphicFramePr>
            <a:graphicFrameLocks noChangeAspect="1"/>
          </p:cNvGraphicFramePr>
          <p:nvPr/>
        </p:nvGraphicFramePr>
        <p:xfrm>
          <a:off x="855663" y="928688"/>
          <a:ext cx="6526212" cy="1676400"/>
        </p:xfrm>
        <a:graphic>
          <a:graphicData uri="http://schemas.openxmlformats.org/presentationml/2006/ole">
            <p:oleObj spid="_x0000_s47753" name="Equation" r:id="rId5" imgW="3263900" imgH="8382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Rectangle 10"/>
          <p:cNvSpPr>
            <a:spLocks noChangeArrowheads="1"/>
          </p:cNvSpPr>
          <p:nvPr/>
        </p:nvSpPr>
        <p:spPr bwMode="auto">
          <a:xfrm>
            <a:off x="395288" y="1125538"/>
            <a:ext cx="8424862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71500" lvl="1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SzPct val="40000"/>
              <a:buFont typeface="Wingdings" pitchFamily="2" charset="2"/>
              <a:buNone/>
            </a:pPr>
            <a:endParaRPr lang="zh-TW" altLang="zh-TW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8134" name="Rectangle 12"/>
          <p:cNvSpPr>
            <a:spLocks noChangeArrowheads="1"/>
          </p:cNvSpPr>
          <p:nvPr/>
        </p:nvSpPr>
        <p:spPr bwMode="auto">
          <a:xfrm>
            <a:off x="428625" y="857250"/>
            <a:ext cx="819626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</a:pPr>
            <a:r>
              <a:rPr lang="en-US" altLang="zh-TW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Thm. 7.9: Properties of symmetric matrices</a:t>
            </a:r>
          </a:p>
        </p:txBody>
      </p:sp>
      <p:sp>
        <p:nvSpPr>
          <p:cNvPr id="48135" name="Rectangle 13"/>
          <p:cNvSpPr>
            <a:spLocks noChangeArrowheads="1"/>
          </p:cNvSpPr>
          <p:nvPr/>
        </p:nvSpPr>
        <p:spPr bwMode="auto">
          <a:xfrm>
            <a:off x="642938" y="1214438"/>
            <a:ext cx="8215312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1">
              <a:spcBef>
                <a:spcPct val="20000"/>
              </a:spcBef>
              <a:buClr>
                <a:schemeClr val="hlink"/>
              </a:buClr>
              <a:buSzPct val="40000"/>
              <a:buFont typeface="Wingdings" pitchFamily="2" charset="2"/>
              <a:buNone/>
            </a:pPr>
            <a:r>
              <a:rPr lang="en-US" altLang="zh-TW">
                <a:latin typeface="Times New Roman" pitchFamily="18" charset="0"/>
                <a:ea typeface="標楷體" pitchFamily="65" charset="-120"/>
              </a:rPr>
              <a:t> Let </a:t>
            </a:r>
            <a:r>
              <a:rPr lang="en-US" altLang="zh-TW" i="1">
                <a:latin typeface="Times New Roman" pitchFamily="18" charset="0"/>
                <a:ea typeface="標楷體" pitchFamily="65" charset="-120"/>
              </a:rPr>
              <a:t>A </a:t>
            </a:r>
            <a:r>
              <a:rPr lang="en-US" altLang="zh-TW">
                <a:latin typeface="Times New Roman" pitchFamily="18" charset="0"/>
                <a:ea typeface="標楷體" pitchFamily="65" charset="-120"/>
              </a:rPr>
              <a:t>be an</a:t>
            </a:r>
            <a:r>
              <a:rPr lang="en-US" altLang="zh-TW" i="1">
                <a:latin typeface="Times New Roman" pitchFamily="18" charset="0"/>
                <a:ea typeface="標楷體" pitchFamily="65" charset="-120"/>
              </a:rPr>
              <a:t> n</a:t>
            </a:r>
            <a:r>
              <a:rPr lang="en-US" altLang="zh-TW">
                <a:latin typeface="Times New Roman" pitchFamily="18" charset="0"/>
                <a:ea typeface="標楷體" pitchFamily="65" charset="-120"/>
                <a:sym typeface="Symbol" pitchFamily="18" charset="2"/>
              </a:rPr>
              <a:t></a:t>
            </a:r>
            <a:r>
              <a:rPr lang="en-US" altLang="zh-TW" i="1">
                <a:latin typeface="Times New Roman" pitchFamily="18" charset="0"/>
                <a:ea typeface="標楷體" pitchFamily="65" charset="-120"/>
              </a:rPr>
              <a:t>n </a:t>
            </a:r>
            <a:r>
              <a:rPr lang="en-US" altLang="zh-TW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symmetric</a:t>
            </a:r>
            <a:r>
              <a:rPr lang="en-US" altLang="zh-TW">
                <a:latin typeface="Times New Roman" pitchFamily="18" charset="0"/>
                <a:ea typeface="標楷體" pitchFamily="65" charset="-120"/>
              </a:rPr>
              <a:t> matrix. If</a:t>
            </a:r>
            <a:r>
              <a:rPr lang="en-US" altLang="zh-TW" i="1">
                <a:latin typeface="Times New Roman" pitchFamily="18" charset="0"/>
                <a:ea typeface="標楷體" pitchFamily="65" charset="-120"/>
              </a:rPr>
              <a:t> </a:t>
            </a:r>
            <a:r>
              <a:rPr lang="en-US" altLang="zh-TW" i="1">
                <a:latin typeface="Times New Roman" pitchFamily="18" charset="0"/>
                <a:ea typeface="標楷體" pitchFamily="65" charset="-120"/>
                <a:sym typeface="Symbol" pitchFamily="18" charset="2"/>
              </a:rPr>
              <a:t></a:t>
            </a:r>
            <a:r>
              <a:rPr lang="en-US" altLang="zh-TW" baseline="-25000">
                <a:latin typeface="Times New Roman" pitchFamily="18" charset="0"/>
                <a:ea typeface="標楷體" pitchFamily="65" charset="-120"/>
                <a:sym typeface="Symbol" pitchFamily="18" charset="2"/>
              </a:rPr>
              <a:t>1 </a:t>
            </a:r>
            <a:r>
              <a:rPr lang="en-US" altLang="zh-TW">
                <a:latin typeface="Times New Roman" pitchFamily="18" charset="0"/>
                <a:ea typeface="標楷體" pitchFamily="65" charset="-120"/>
              </a:rPr>
              <a:t>and </a:t>
            </a:r>
            <a:r>
              <a:rPr lang="en-US" altLang="zh-TW" i="1">
                <a:latin typeface="Times New Roman" pitchFamily="18" charset="0"/>
                <a:ea typeface="標楷體" pitchFamily="65" charset="-120"/>
                <a:sym typeface="Symbol" pitchFamily="18" charset="2"/>
              </a:rPr>
              <a:t></a:t>
            </a:r>
            <a:r>
              <a:rPr lang="en-US" altLang="zh-TW" baseline="-25000">
                <a:latin typeface="Times New Roman" pitchFamily="18" charset="0"/>
                <a:ea typeface="標楷體" pitchFamily="65" charset="-120"/>
                <a:sym typeface="Symbol" pitchFamily="18" charset="2"/>
              </a:rPr>
              <a:t>2</a:t>
            </a:r>
            <a:r>
              <a:rPr lang="en-US" altLang="zh-TW">
                <a:latin typeface="Times New Roman" pitchFamily="18" charset="0"/>
                <a:ea typeface="標楷體" pitchFamily="65" charset="-120"/>
              </a:rPr>
              <a:t> are </a:t>
            </a:r>
            <a:r>
              <a:rPr lang="en-US" altLang="zh-TW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distinct eigenvalues</a:t>
            </a:r>
            <a:r>
              <a:rPr lang="en-US" altLang="zh-TW">
                <a:latin typeface="Times New Roman" pitchFamily="18" charset="0"/>
                <a:ea typeface="標楷體" pitchFamily="65" charset="-120"/>
              </a:rPr>
              <a:t> of </a:t>
            </a:r>
            <a:r>
              <a:rPr lang="en-US" altLang="zh-TW" i="1">
                <a:latin typeface="Times New Roman" pitchFamily="18" charset="0"/>
                <a:ea typeface="標楷體" pitchFamily="65" charset="-120"/>
              </a:rPr>
              <a:t>A</a:t>
            </a:r>
            <a:r>
              <a:rPr lang="en-US" altLang="zh-TW">
                <a:latin typeface="Times New Roman" pitchFamily="18" charset="0"/>
                <a:ea typeface="標楷體" pitchFamily="65" charset="-120"/>
              </a:rPr>
              <a:t>, then their corresponding eigenvectors</a:t>
            </a:r>
            <a:r>
              <a:rPr lang="en-US" altLang="zh-TW" i="1">
                <a:latin typeface="Times New Roman" pitchFamily="18" charset="0"/>
                <a:ea typeface="標楷體" pitchFamily="65" charset="-120"/>
              </a:rPr>
              <a:t> </a:t>
            </a:r>
            <a:r>
              <a:rPr lang="en-US" altLang="zh-TW" b="1">
                <a:latin typeface="Times New Roman" pitchFamily="18" charset="0"/>
                <a:ea typeface="標楷體" pitchFamily="65" charset="-120"/>
              </a:rPr>
              <a:t>x</a:t>
            </a:r>
            <a:r>
              <a:rPr lang="en-US" altLang="zh-TW" baseline="-25000">
                <a:latin typeface="Times New Roman" pitchFamily="18" charset="0"/>
                <a:ea typeface="標楷體" pitchFamily="65" charset="-120"/>
              </a:rPr>
              <a:t>1 </a:t>
            </a:r>
            <a:r>
              <a:rPr lang="en-US" altLang="zh-TW">
                <a:latin typeface="Times New Roman" pitchFamily="18" charset="0"/>
                <a:ea typeface="標楷體" pitchFamily="65" charset="-120"/>
              </a:rPr>
              <a:t>and </a:t>
            </a:r>
            <a:r>
              <a:rPr lang="en-US" altLang="zh-TW" b="1">
                <a:latin typeface="Times New Roman" pitchFamily="18" charset="0"/>
                <a:ea typeface="標楷體" pitchFamily="65" charset="-120"/>
              </a:rPr>
              <a:t>x</a:t>
            </a:r>
            <a:r>
              <a:rPr lang="en-US" altLang="zh-TW" baseline="-25000">
                <a:latin typeface="Times New Roman" pitchFamily="18" charset="0"/>
                <a:ea typeface="標楷體" pitchFamily="65" charset="-120"/>
              </a:rPr>
              <a:t>2  </a:t>
            </a:r>
            <a:r>
              <a:rPr lang="en-US" altLang="zh-TW">
                <a:latin typeface="Times New Roman" pitchFamily="18" charset="0"/>
                <a:ea typeface="標楷體" pitchFamily="65" charset="-120"/>
              </a:rPr>
              <a:t>are orthogonal. </a:t>
            </a:r>
            <a:r>
              <a:rPr lang="en-US" altLang="zh-TW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(Thm. 7.6 only states that eigenvectors corresponding to distinct eigenvalues are linearly independent)</a:t>
            </a:r>
            <a:r>
              <a:rPr lang="en-US" altLang="zh-TW">
                <a:latin typeface="Times New Roman" pitchFamily="18" charset="0"/>
                <a:ea typeface="標楷體" pitchFamily="65" charset="-120"/>
              </a:rPr>
              <a:t> </a:t>
            </a:r>
          </a:p>
        </p:txBody>
      </p:sp>
      <p:graphicFrame>
        <p:nvGraphicFramePr>
          <p:cNvPr id="48130" name="Object 1024"/>
          <p:cNvGraphicFramePr>
            <a:graphicFrameLocks noChangeAspect="1"/>
          </p:cNvGraphicFramePr>
          <p:nvPr/>
        </p:nvGraphicFramePr>
        <p:xfrm>
          <a:off x="500063" y="3371850"/>
          <a:ext cx="6946900" cy="482600"/>
        </p:xfrm>
        <a:graphic>
          <a:graphicData uri="http://schemas.openxmlformats.org/presentationml/2006/ole">
            <p:oleObj spid="_x0000_s48774" name="Equation" r:id="rId3" imgW="3467100" imgH="241300" progId="">
              <p:embed/>
            </p:oleObj>
          </a:graphicData>
        </a:graphic>
      </p:graphicFrame>
      <p:graphicFrame>
        <p:nvGraphicFramePr>
          <p:cNvPr id="48131" name="Object 4"/>
          <p:cNvGraphicFramePr>
            <a:graphicFrameLocks noChangeAspect="1"/>
          </p:cNvGraphicFramePr>
          <p:nvPr/>
        </p:nvGraphicFramePr>
        <p:xfrm>
          <a:off x="428625" y="3943350"/>
          <a:ext cx="8470900" cy="635000"/>
        </p:xfrm>
        <a:graphic>
          <a:graphicData uri="http://schemas.openxmlformats.org/presentationml/2006/ole">
            <p:oleObj spid="_x0000_s48775" name="Equation" r:id="rId4" imgW="4229100" imgH="317500" progId="">
              <p:embed/>
            </p:oleObj>
          </a:graphicData>
        </a:graphic>
      </p:graphicFrame>
      <p:graphicFrame>
        <p:nvGraphicFramePr>
          <p:cNvPr id="4813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98294100"/>
              </p:ext>
            </p:extLst>
          </p:nvPr>
        </p:nvGraphicFramePr>
        <p:xfrm>
          <a:off x="596900" y="4857750"/>
          <a:ext cx="7659688" cy="914400"/>
        </p:xfrm>
        <a:graphic>
          <a:graphicData uri="http://schemas.openxmlformats.org/presentationml/2006/ole">
            <p:oleObj spid="_x0000_s48776" name="Equation" r:id="rId5" imgW="3822480" imgH="457200" progId="">
              <p:embed/>
            </p:oleObj>
          </a:graphicData>
        </a:graphic>
      </p:graphicFrame>
      <p:sp>
        <p:nvSpPr>
          <p:cNvPr id="48136" name="矩形 15"/>
          <p:cNvSpPr>
            <a:spLocks noChangeArrowheads="1"/>
          </p:cNvSpPr>
          <p:nvPr/>
        </p:nvSpPr>
        <p:spPr bwMode="auto">
          <a:xfrm>
            <a:off x="428625" y="2824163"/>
            <a:ext cx="5429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TW">
                <a:solidFill>
                  <a:srgbClr val="FF0000"/>
                </a:solidFill>
                <a:latin typeface="Times New Roman" pitchFamily="18" charset="0"/>
              </a:rPr>
              <a:t>Pf:</a:t>
            </a:r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9" name="文字方塊 11"/>
          <p:cNvSpPr txBox="1">
            <a:spLocks noChangeArrowheads="1"/>
          </p:cNvSpPr>
          <p:nvPr/>
        </p:nvSpPr>
        <p:spPr bwMode="auto">
          <a:xfrm>
            <a:off x="611188" y="5732463"/>
            <a:ext cx="8137525" cy="1146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4013" indent="-354013">
              <a:lnSpc>
                <a:spcPct val="110000"/>
              </a:lnSpc>
              <a:spcAft>
                <a:spcPts val="300"/>
              </a:spcAft>
              <a:defRPr/>
            </a:pPr>
            <a:r>
              <a:rPr lang="en-US" altLang="zh-TW" sz="2000" dirty="0" smtClean="0">
                <a:solidFill>
                  <a:srgbClr val="0000FF"/>
                </a:solidFill>
                <a:latin typeface="+mn-lt"/>
                <a:ea typeface="新細明體" pitchFamily="18" charset="-120"/>
              </a:rPr>
              <a:t>※ For </a:t>
            </a:r>
            <a:r>
              <a:rPr lang="en-US" altLang="zh-TW" sz="20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distinct eigenvalues of a symmetric matrix, their corresponding eigenvectors are orthogonal and thus linearly independent to each other</a:t>
            </a:r>
            <a:endParaRPr lang="en-US" altLang="zh-TW" sz="2000" i="1" baseline="30000" dirty="0">
              <a:solidFill>
                <a:srgbClr val="0000FF"/>
              </a:solidFill>
              <a:latin typeface="+mn-lt"/>
              <a:ea typeface="新細明體" pitchFamily="18" charset="-120"/>
            </a:endParaRPr>
          </a:p>
          <a:p>
            <a:pPr marL="273050" indent="-273050">
              <a:lnSpc>
                <a:spcPct val="110000"/>
              </a:lnSpc>
              <a:defRPr/>
            </a:pPr>
            <a:r>
              <a:rPr lang="en-US" altLang="zh-TW" sz="2000" dirty="0" smtClean="0">
                <a:solidFill>
                  <a:srgbClr val="0000FF"/>
                </a:solidFill>
                <a:latin typeface="+mn-lt"/>
                <a:ea typeface="新細明體" pitchFamily="18" charset="-120"/>
              </a:rPr>
              <a:t>※ Note </a:t>
            </a:r>
            <a:r>
              <a:rPr lang="en-US" altLang="zh-TW" sz="20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that there may be multiple </a:t>
            </a:r>
            <a:r>
              <a:rPr lang="en-US" altLang="zh-TW" sz="2000" b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x</a:t>
            </a:r>
            <a:r>
              <a:rPr lang="en-US" altLang="zh-TW" sz="2000" baseline="-250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1</a:t>
            </a:r>
            <a:r>
              <a:rPr lang="en-US" altLang="zh-TW" sz="20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 and </a:t>
            </a:r>
            <a:r>
              <a:rPr lang="en-US" altLang="zh-TW" sz="2000" b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x</a:t>
            </a:r>
            <a:r>
              <a:rPr lang="en-US" altLang="zh-TW" sz="2000" baseline="-250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2</a:t>
            </a:r>
            <a:r>
              <a:rPr lang="en-US" altLang="zh-TW" sz="20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 corresponding to </a:t>
            </a:r>
            <a:r>
              <a:rPr lang="en-US" altLang="zh-TW" sz="2000" i="1" dirty="0">
                <a:solidFill>
                  <a:srgbClr val="0000FF"/>
                </a:solidFill>
                <a:latin typeface="+mn-lt"/>
                <a:ea typeface="標楷體" pitchFamily="65" charset="-120"/>
                <a:sym typeface="Symbol" pitchFamily="18" charset="2"/>
              </a:rPr>
              <a:t></a:t>
            </a:r>
            <a:r>
              <a:rPr lang="en-US" altLang="zh-TW" sz="2000" baseline="-25000" dirty="0">
                <a:solidFill>
                  <a:srgbClr val="0000FF"/>
                </a:solidFill>
                <a:latin typeface="+mn-lt"/>
                <a:ea typeface="標楷體" pitchFamily="65" charset="-120"/>
                <a:sym typeface="Symbol" pitchFamily="18" charset="2"/>
              </a:rPr>
              <a:t>1 </a:t>
            </a:r>
            <a:r>
              <a:rPr lang="en-US" altLang="zh-TW" sz="2000" dirty="0">
                <a:solidFill>
                  <a:srgbClr val="0000FF"/>
                </a:solidFill>
                <a:latin typeface="+mn-lt"/>
                <a:ea typeface="標楷體" pitchFamily="65" charset="-120"/>
              </a:rPr>
              <a:t>and </a:t>
            </a:r>
            <a:r>
              <a:rPr lang="en-US" altLang="zh-TW" sz="2000" i="1" dirty="0">
                <a:solidFill>
                  <a:srgbClr val="0000FF"/>
                </a:solidFill>
                <a:latin typeface="+mn-lt"/>
                <a:ea typeface="標楷體" pitchFamily="65" charset="-120"/>
                <a:sym typeface="Symbol" pitchFamily="18" charset="2"/>
              </a:rPr>
              <a:t></a:t>
            </a:r>
            <a:r>
              <a:rPr lang="en-US" altLang="zh-TW" sz="2000" baseline="-25000" dirty="0">
                <a:solidFill>
                  <a:srgbClr val="0000FF"/>
                </a:solidFill>
                <a:latin typeface="+mn-lt"/>
                <a:ea typeface="標楷體" pitchFamily="65" charset="-120"/>
                <a:sym typeface="Symbol" pitchFamily="18" charset="2"/>
              </a:rPr>
              <a:t>2</a:t>
            </a:r>
            <a:r>
              <a:rPr lang="en-US" altLang="zh-TW" sz="2000" dirty="0">
                <a:solidFill>
                  <a:srgbClr val="0000FF"/>
                </a:solidFill>
                <a:latin typeface="+mn-lt"/>
                <a:ea typeface="標楷體" pitchFamily="65" charset="-120"/>
              </a:rPr>
              <a:t> </a:t>
            </a:r>
            <a:endParaRPr lang="en-US" altLang="zh-TW" sz="2000" dirty="0">
              <a:solidFill>
                <a:srgbClr val="0000FF"/>
              </a:solidFill>
              <a:latin typeface="+mn-lt"/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262188"/>
            <a:ext cx="7924800" cy="533400"/>
          </a:xfrm>
        </p:spPr>
        <p:txBody>
          <a:bodyPr/>
          <a:lstStyle/>
          <a:p>
            <a:pPr eaLnBrk="1" hangingPunct="1"/>
            <a:r>
              <a:rPr lang="en-US" altLang="zh-TW" smtClean="0"/>
              <a:t>Thm. 7.10: Fundamental theorem of symmetric matrices</a:t>
            </a:r>
          </a:p>
        </p:txBody>
      </p:sp>
      <p:sp>
        <p:nvSpPr>
          <p:cNvPr id="49158" name="Rectangle 4"/>
          <p:cNvSpPr>
            <a:spLocks noChangeArrowheads="1"/>
          </p:cNvSpPr>
          <p:nvPr/>
        </p:nvSpPr>
        <p:spPr bwMode="auto">
          <a:xfrm>
            <a:off x="684213" y="2643188"/>
            <a:ext cx="82089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76238" lvl="1">
              <a:spcBef>
                <a:spcPct val="20000"/>
              </a:spcBef>
              <a:buClr>
                <a:schemeClr val="hlink"/>
              </a:buClr>
              <a:buSzPct val="40000"/>
              <a:buFont typeface="Wingdings" pitchFamily="2" charset="2"/>
              <a:buNone/>
            </a:pP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Let 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</a:rPr>
              <a:t>A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 be an </a:t>
            </a:r>
            <a:r>
              <a:rPr lang="en-US" altLang="zh-TW" i="1" dirty="0" err="1">
                <a:latin typeface="Times New Roman" pitchFamily="18" charset="0"/>
                <a:ea typeface="標楷體" pitchFamily="65" charset="-120"/>
              </a:rPr>
              <a:t>n</a:t>
            </a:r>
            <a:r>
              <a:rPr lang="en-US" altLang="zh-TW" i="1" dirty="0" err="1">
                <a:latin typeface="Times New Roman" pitchFamily="18" charset="0"/>
                <a:ea typeface="標楷體" pitchFamily="65" charset="-120"/>
                <a:sym typeface="Symbol" pitchFamily="18" charset="2"/>
              </a:rPr>
              <a:t></a:t>
            </a:r>
            <a:r>
              <a:rPr lang="en-US" altLang="zh-TW" i="1" dirty="0" err="1">
                <a:latin typeface="Times New Roman" pitchFamily="18" charset="0"/>
                <a:ea typeface="標楷體" pitchFamily="65" charset="-120"/>
              </a:rPr>
              <a:t>n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 matrix. Then 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</a:rPr>
              <a:t>A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 is orthogonally diagonalizable and has real eigenvalues if and only if 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</a:rPr>
              <a:t>A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 is 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</a:rPr>
              <a:t>symmetric </a:t>
            </a:r>
            <a:endParaRPr lang="en-US" altLang="zh-TW" dirty="0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49159" name="Rectangle 4"/>
          <p:cNvSpPr>
            <a:spLocks noChangeArrowheads="1"/>
          </p:cNvSpPr>
          <p:nvPr/>
        </p:nvSpPr>
        <p:spPr bwMode="auto">
          <a:xfrm>
            <a:off x="642938" y="1214438"/>
            <a:ext cx="82089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76238" lvl="1">
              <a:spcBef>
                <a:spcPct val="20000"/>
              </a:spcBef>
              <a:buClr>
                <a:schemeClr val="hlink"/>
              </a:buClr>
              <a:buSzPct val="40000"/>
              <a:buFont typeface="Wingdings" pitchFamily="2" charset="2"/>
              <a:buNone/>
              <a:defRPr/>
            </a:pPr>
            <a:r>
              <a:rPr lang="en-US" altLang="zh-TW" dirty="0">
                <a:latin typeface="+mn-lt"/>
                <a:ea typeface="標楷體" pitchFamily="65" charset="-120"/>
              </a:rPr>
              <a:t>A matrix </a:t>
            </a:r>
            <a:r>
              <a:rPr lang="en-US" altLang="zh-TW" i="1" dirty="0">
                <a:latin typeface="+mn-lt"/>
                <a:ea typeface="標楷體" pitchFamily="65" charset="-120"/>
              </a:rPr>
              <a:t>A</a:t>
            </a:r>
            <a:r>
              <a:rPr lang="en-US" altLang="zh-TW" dirty="0">
                <a:latin typeface="+mn-lt"/>
                <a:ea typeface="標楷體" pitchFamily="65" charset="-120"/>
              </a:rPr>
              <a:t> is orthogonally diagonalizable if there exists an orthogonal matrix </a:t>
            </a:r>
            <a:r>
              <a:rPr lang="en-US" altLang="zh-TW" i="1" dirty="0">
                <a:latin typeface="+mn-lt"/>
                <a:ea typeface="標楷體" pitchFamily="65" charset="-120"/>
              </a:rPr>
              <a:t>P</a:t>
            </a:r>
            <a:r>
              <a:rPr lang="en-US" altLang="zh-TW" dirty="0">
                <a:latin typeface="+mn-lt"/>
                <a:ea typeface="標楷體" pitchFamily="65" charset="-120"/>
              </a:rPr>
              <a:t> such that </a:t>
            </a:r>
            <a:r>
              <a:rPr lang="en-US" altLang="zh-TW" i="1" dirty="0">
                <a:latin typeface="+mn-lt"/>
                <a:ea typeface="標楷體" pitchFamily="65" charset="-120"/>
              </a:rPr>
              <a:t>P</a:t>
            </a:r>
            <a:r>
              <a:rPr lang="en-US" altLang="zh-TW" baseline="30000" dirty="0">
                <a:latin typeface="+mn-lt"/>
              </a:rPr>
              <a:t>–</a:t>
            </a:r>
            <a:r>
              <a:rPr lang="en-US" altLang="zh-TW" baseline="30000" dirty="0">
                <a:latin typeface="+mn-lt"/>
                <a:ea typeface="標楷體" pitchFamily="65" charset="-120"/>
              </a:rPr>
              <a:t>1</a:t>
            </a:r>
            <a:r>
              <a:rPr lang="en-US" altLang="zh-TW" i="1" dirty="0">
                <a:latin typeface="+mn-lt"/>
                <a:ea typeface="標楷體" pitchFamily="65" charset="-120"/>
              </a:rPr>
              <a:t>AP</a:t>
            </a:r>
            <a:r>
              <a:rPr lang="en-US" altLang="zh-TW" dirty="0">
                <a:latin typeface="+mn-lt"/>
                <a:ea typeface="標楷體" pitchFamily="65" charset="-120"/>
              </a:rPr>
              <a:t> = </a:t>
            </a:r>
            <a:r>
              <a:rPr lang="en-US" altLang="zh-TW" i="1" dirty="0">
                <a:latin typeface="+mn-lt"/>
                <a:ea typeface="標楷體" pitchFamily="65" charset="-120"/>
              </a:rPr>
              <a:t>D</a:t>
            </a:r>
            <a:r>
              <a:rPr lang="en-US" altLang="zh-TW" dirty="0">
                <a:latin typeface="+mn-lt"/>
                <a:ea typeface="標楷體" pitchFamily="65" charset="-120"/>
              </a:rPr>
              <a:t> is </a:t>
            </a:r>
            <a:r>
              <a:rPr lang="en-US" altLang="zh-TW" dirty="0" smtClean="0">
                <a:latin typeface="+mn-lt"/>
                <a:ea typeface="標楷體" pitchFamily="65" charset="-120"/>
              </a:rPr>
              <a:t>diagonal </a:t>
            </a:r>
            <a:endParaRPr lang="en-US" altLang="zh-TW" dirty="0">
              <a:latin typeface="+mn-lt"/>
              <a:ea typeface="標楷體" pitchFamily="65" charset="-12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95288" y="714375"/>
            <a:ext cx="7924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96850" indent="-196850">
              <a:lnSpc>
                <a:spcPct val="130000"/>
              </a:lnSpc>
              <a:spcBef>
                <a:spcPct val="20000"/>
              </a:spcBef>
              <a:buClr>
                <a:srgbClr val="000000"/>
              </a:buClr>
              <a:buSzPct val="40000"/>
              <a:buFont typeface="Wingdings" pitchFamily="2" charset="2"/>
              <a:buChar char="n"/>
              <a:defRPr/>
            </a:pPr>
            <a:r>
              <a:rPr lang="en-US" altLang="zh-TW" kern="0" dirty="0">
                <a:solidFill>
                  <a:srgbClr val="FF0000"/>
                </a:solidFill>
                <a:latin typeface="+mn-lt"/>
                <a:ea typeface="+mn-ea"/>
              </a:rPr>
              <a:t>Orthogonal </a:t>
            </a:r>
            <a:r>
              <a:rPr lang="en-US" altLang="zh-TW" kern="0" dirty="0" err="1">
                <a:solidFill>
                  <a:srgbClr val="FF0000"/>
                </a:solidFill>
                <a:latin typeface="+mn-lt"/>
                <a:ea typeface="+mn-ea"/>
              </a:rPr>
              <a:t>diagonalization</a:t>
            </a:r>
            <a:r>
              <a:rPr lang="en-US" altLang="zh-TW" kern="0" dirty="0">
                <a:solidFill>
                  <a:srgbClr val="FF0000"/>
                </a:solidFill>
                <a:latin typeface="+mn-lt"/>
                <a:ea typeface="+mn-ea"/>
              </a:rPr>
              <a:t> (</a:t>
            </a:r>
            <a:r>
              <a:rPr lang="zh-TW" altLang="en-US" kern="0" dirty="0">
                <a:solidFill>
                  <a:srgbClr val="FF0000"/>
                </a:solidFill>
                <a:latin typeface="Times New Roman"/>
                <a:ea typeface="標楷體"/>
              </a:rPr>
              <a:t>正交對角化</a:t>
            </a:r>
            <a:r>
              <a:rPr lang="en-US" altLang="zh-TW" kern="0" dirty="0">
                <a:solidFill>
                  <a:srgbClr val="FF0000"/>
                </a:solidFill>
                <a:latin typeface="+mn-lt"/>
                <a:ea typeface="+mn-ea"/>
              </a:rPr>
              <a:t>):</a:t>
            </a:r>
          </a:p>
        </p:txBody>
      </p:sp>
      <p:graphicFrame>
        <p:nvGraphicFramePr>
          <p:cNvPr id="49154" name="Object 6"/>
          <p:cNvGraphicFramePr>
            <a:graphicFrameLocks noChangeAspect="1"/>
          </p:cNvGraphicFramePr>
          <p:nvPr/>
        </p:nvGraphicFramePr>
        <p:xfrm>
          <a:off x="539750" y="4000500"/>
          <a:ext cx="577850" cy="385763"/>
        </p:xfrm>
        <a:graphic>
          <a:graphicData uri="http://schemas.openxmlformats.org/presentationml/2006/ole">
            <p:oleObj spid="_x0000_s49802" name="Equation" r:id="rId3" imgW="304536" imgH="203024" progId="">
              <p:embed/>
            </p:oleObj>
          </a:graphicData>
        </a:graphic>
      </p:graphicFrame>
      <p:graphicFrame>
        <p:nvGraphicFramePr>
          <p:cNvPr id="49155" name="Object 9"/>
          <p:cNvGraphicFramePr>
            <a:graphicFrameLocks noChangeAspect="1"/>
          </p:cNvGraphicFramePr>
          <p:nvPr/>
        </p:nvGraphicFramePr>
        <p:xfrm>
          <a:off x="928688" y="4529138"/>
          <a:ext cx="8115300" cy="1328737"/>
        </p:xfrm>
        <a:graphic>
          <a:graphicData uri="http://schemas.openxmlformats.org/presentationml/2006/ole">
            <p:oleObj spid="_x0000_s49803" name="Equation" r:id="rId4" imgW="4279900" imgH="698500" progId="">
              <p:embed/>
            </p:oleObj>
          </a:graphicData>
        </a:graphic>
      </p:graphicFrame>
      <p:sp>
        <p:nvSpPr>
          <p:cNvPr id="49161" name="矩形 11"/>
          <p:cNvSpPr>
            <a:spLocks noChangeArrowheads="1"/>
          </p:cNvSpPr>
          <p:nvPr/>
        </p:nvSpPr>
        <p:spPr bwMode="auto">
          <a:xfrm>
            <a:off x="428625" y="3538538"/>
            <a:ext cx="5429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TW">
                <a:solidFill>
                  <a:srgbClr val="FF0000"/>
                </a:solidFill>
                <a:latin typeface="Times New Roman" pitchFamily="18" charset="0"/>
              </a:rPr>
              <a:t>Pf:</a:t>
            </a:r>
            <a:endParaRPr lang="zh-TW" altLang="en-US">
              <a:solidFill>
                <a:srgbClr val="FF0000"/>
              </a:solidFill>
            </a:endParaRPr>
          </a:p>
        </p:txBody>
      </p:sp>
      <p:graphicFrame>
        <p:nvGraphicFramePr>
          <p:cNvPr id="49156" name="Object 10"/>
          <p:cNvGraphicFramePr>
            <a:graphicFrameLocks noChangeAspect="1"/>
          </p:cNvGraphicFramePr>
          <p:nvPr/>
        </p:nvGraphicFramePr>
        <p:xfrm>
          <a:off x="539750" y="5900738"/>
          <a:ext cx="577850" cy="385762"/>
        </p:xfrm>
        <a:graphic>
          <a:graphicData uri="http://schemas.openxmlformats.org/presentationml/2006/ole">
            <p:oleObj spid="_x0000_s49804" name="Equation" r:id="rId5" imgW="304536" imgH="203024" progId="">
              <p:embed/>
            </p:oleObj>
          </a:graphicData>
        </a:graphic>
      </p:graphicFrame>
      <p:sp>
        <p:nvSpPr>
          <p:cNvPr id="49162" name="Rectangle 4"/>
          <p:cNvSpPr>
            <a:spLocks noChangeArrowheads="1"/>
          </p:cNvSpPr>
          <p:nvPr/>
        </p:nvSpPr>
        <p:spPr bwMode="auto">
          <a:xfrm>
            <a:off x="900113" y="6286500"/>
            <a:ext cx="5786437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1">
              <a:spcBef>
                <a:spcPct val="20000"/>
              </a:spcBef>
              <a:buClr>
                <a:schemeClr val="hlink"/>
              </a:buClr>
              <a:buSzPct val="40000"/>
              <a:buFont typeface="Wingdings" pitchFamily="2" charset="2"/>
              <a:buNone/>
            </a:pPr>
            <a:r>
              <a:rPr lang="en-US" altLang="zh-TW" sz="2200" dirty="0">
                <a:latin typeface="Times New Roman" pitchFamily="18" charset="0"/>
                <a:ea typeface="標楷體" pitchFamily="65" charset="-120"/>
              </a:rPr>
              <a:t>See the next two slides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10"/>
          <p:cNvSpPr>
            <a:spLocks noChangeArrowheads="1"/>
          </p:cNvSpPr>
          <p:nvPr/>
        </p:nvSpPr>
        <p:spPr bwMode="auto">
          <a:xfrm>
            <a:off x="357188" y="785813"/>
            <a:ext cx="792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</a:pPr>
            <a:r>
              <a:rPr lang="en-US" altLang="zh-TW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Orthogonal diagonalization of a symmetric matrix:</a:t>
            </a:r>
          </a:p>
        </p:txBody>
      </p:sp>
      <p:sp>
        <p:nvSpPr>
          <p:cNvPr id="43015" name="Rectangle 11"/>
          <p:cNvSpPr>
            <a:spLocks noChangeArrowheads="1"/>
          </p:cNvSpPr>
          <p:nvPr/>
        </p:nvSpPr>
        <p:spPr bwMode="auto">
          <a:xfrm>
            <a:off x="285750" y="1196975"/>
            <a:ext cx="8715375" cy="554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04863" lvl="1" indent="-428625">
              <a:lnSpc>
                <a:spcPct val="95000"/>
              </a:lnSpc>
              <a:spcBef>
                <a:spcPts val="200"/>
              </a:spcBef>
              <a:buClr>
                <a:schemeClr val="hlink"/>
              </a:buClr>
              <a:buSzPct val="40000"/>
              <a:buFont typeface="Wingdings" pitchFamily="2" charset="2"/>
              <a:buNone/>
              <a:defRPr/>
            </a:pPr>
            <a:r>
              <a:rPr lang="en-US" altLang="zh-TW" sz="2200" dirty="0">
                <a:latin typeface="Times New Roman" pitchFamily="18" charset="0"/>
                <a:ea typeface="標楷體" pitchFamily="65" charset="-120"/>
              </a:rPr>
              <a:t>Let </a:t>
            </a:r>
            <a:r>
              <a:rPr lang="en-US" altLang="zh-TW" sz="2200" i="1" dirty="0">
                <a:latin typeface="Times New Roman" pitchFamily="18" charset="0"/>
                <a:ea typeface="標楷體" pitchFamily="65" charset="-120"/>
              </a:rPr>
              <a:t>A </a:t>
            </a:r>
            <a:r>
              <a:rPr lang="en-US" altLang="zh-TW" sz="2200" dirty="0">
                <a:latin typeface="Times New Roman" pitchFamily="18" charset="0"/>
                <a:ea typeface="標楷體" pitchFamily="65" charset="-120"/>
              </a:rPr>
              <a:t>be an</a:t>
            </a:r>
            <a:r>
              <a:rPr lang="en-US" altLang="zh-TW" sz="2200" i="1" dirty="0">
                <a:latin typeface="Times New Roman" pitchFamily="18" charset="0"/>
                <a:ea typeface="標楷體" pitchFamily="65" charset="-120"/>
              </a:rPr>
              <a:t> </a:t>
            </a:r>
            <a:r>
              <a:rPr lang="en-US" altLang="zh-TW" sz="2200" i="1" dirty="0" err="1">
                <a:latin typeface="Times New Roman" pitchFamily="18" charset="0"/>
                <a:ea typeface="標楷體" pitchFamily="65" charset="-120"/>
              </a:rPr>
              <a:t>n</a:t>
            </a:r>
            <a:r>
              <a:rPr lang="en-US" altLang="zh-TW" sz="2200" dirty="0" err="1">
                <a:latin typeface="Times New Roman" pitchFamily="18" charset="0"/>
                <a:ea typeface="標楷體" pitchFamily="65" charset="-120"/>
                <a:sym typeface="Symbol" pitchFamily="18" charset="2"/>
              </a:rPr>
              <a:t></a:t>
            </a:r>
            <a:r>
              <a:rPr lang="en-US" altLang="zh-TW" sz="2200" i="1" dirty="0" err="1">
                <a:latin typeface="Times New Roman" pitchFamily="18" charset="0"/>
                <a:ea typeface="標楷體" pitchFamily="65" charset="-120"/>
              </a:rPr>
              <a:t>n</a:t>
            </a:r>
            <a:r>
              <a:rPr lang="en-US" altLang="zh-TW" sz="2200" i="1" dirty="0">
                <a:latin typeface="Times New Roman" pitchFamily="18" charset="0"/>
                <a:ea typeface="標楷體" pitchFamily="65" charset="-120"/>
              </a:rPr>
              <a:t> </a:t>
            </a:r>
            <a:r>
              <a:rPr lang="en-US" altLang="zh-TW" sz="2200" dirty="0">
                <a:latin typeface="Times New Roman" pitchFamily="18" charset="0"/>
                <a:ea typeface="標楷體" pitchFamily="65" charset="-120"/>
              </a:rPr>
              <a:t>symmetric matrix</a:t>
            </a:r>
            <a:r>
              <a:rPr lang="en-US" altLang="zh-TW" sz="2200" i="1" dirty="0">
                <a:latin typeface="Times New Roman" pitchFamily="18" charset="0"/>
                <a:ea typeface="標楷體" pitchFamily="65" charset="-120"/>
              </a:rPr>
              <a:t>.</a:t>
            </a:r>
            <a:endParaRPr lang="en-US" altLang="zh-TW" sz="2200" dirty="0">
              <a:latin typeface="Times New Roman" pitchFamily="18" charset="0"/>
              <a:ea typeface="標楷體" pitchFamily="65" charset="-120"/>
            </a:endParaRPr>
          </a:p>
          <a:p>
            <a:pPr marL="804863" lvl="1" indent="-428625">
              <a:lnSpc>
                <a:spcPct val="95000"/>
              </a:lnSpc>
              <a:spcBef>
                <a:spcPts val="200"/>
              </a:spcBef>
              <a:buClr>
                <a:schemeClr val="hlink"/>
              </a:buClr>
              <a:buSzPct val="40000"/>
              <a:buFont typeface="Wingdings" pitchFamily="2" charset="2"/>
              <a:buNone/>
              <a:defRPr/>
            </a:pPr>
            <a:r>
              <a:rPr lang="en-US" altLang="zh-TW" sz="2200" dirty="0">
                <a:latin typeface="Times New Roman" pitchFamily="18" charset="0"/>
                <a:ea typeface="標楷體" pitchFamily="65" charset="-120"/>
              </a:rPr>
              <a:t>(1) Find all eigenvalues of </a:t>
            </a:r>
            <a:r>
              <a:rPr lang="en-US" altLang="zh-TW" sz="2200" i="1" dirty="0">
                <a:latin typeface="Times New Roman" pitchFamily="18" charset="0"/>
                <a:ea typeface="標楷體" pitchFamily="65" charset="-120"/>
              </a:rPr>
              <a:t>A</a:t>
            </a:r>
            <a:r>
              <a:rPr lang="en-US" altLang="zh-TW" sz="2200" dirty="0">
                <a:latin typeface="Times New Roman" pitchFamily="18" charset="0"/>
                <a:ea typeface="標楷體" pitchFamily="65" charset="-120"/>
              </a:rPr>
              <a:t> and determine the multiplicity of </a:t>
            </a:r>
            <a:r>
              <a:rPr lang="en-US" altLang="zh-TW" sz="2200" dirty="0" smtClean="0">
                <a:latin typeface="Times New Roman" pitchFamily="18" charset="0"/>
                <a:ea typeface="標楷體" pitchFamily="65" charset="-120"/>
              </a:rPr>
              <a:t>each </a:t>
            </a:r>
            <a:endParaRPr lang="en-US" altLang="zh-TW" sz="2200" dirty="0">
              <a:latin typeface="Times New Roman" pitchFamily="18" charset="0"/>
              <a:ea typeface="標楷體" pitchFamily="65" charset="-120"/>
            </a:endParaRPr>
          </a:p>
          <a:p>
            <a:pPr marL="804863" lvl="1" indent="-428625">
              <a:lnSpc>
                <a:spcPct val="95000"/>
              </a:lnSpc>
              <a:spcBef>
                <a:spcPts val="200"/>
              </a:spcBef>
              <a:buClr>
                <a:schemeClr val="hlink"/>
              </a:buClr>
              <a:buSzPct val="40000"/>
              <a:buFont typeface="Wingdings" pitchFamily="2" charset="2"/>
              <a:buNone/>
              <a:defRPr/>
            </a:pPr>
            <a:endParaRPr lang="en-US" altLang="zh-TW" sz="2200" dirty="0">
              <a:solidFill>
                <a:srgbClr val="0000FF"/>
              </a:solidFill>
              <a:latin typeface="Times New Roman" pitchFamily="18" charset="0"/>
              <a:ea typeface="標楷體" pitchFamily="65" charset="-120"/>
            </a:endParaRPr>
          </a:p>
          <a:p>
            <a:pPr marL="804863" lvl="1" indent="-428625">
              <a:lnSpc>
                <a:spcPct val="95000"/>
              </a:lnSpc>
              <a:spcBef>
                <a:spcPts val="200"/>
              </a:spcBef>
              <a:buClr>
                <a:schemeClr val="hlink"/>
              </a:buClr>
              <a:buSzPct val="40000"/>
              <a:buFont typeface="Wingdings" pitchFamily="2" charset="2"/>
              <a:buNone/>
              <a:defRPr/>
            </a:pPr>
            <a:endParaRPr lang="en-US" altLang="zh-TW" sz="2200" dirty="0">
              <a:solidFill>
                <a:srgbClr val="0000FF"/>
              </a:solidFill>
              <a:latin typeface="Times New Roman" pitchFamily="18" charset="0"/>
              <a:ea typeface="標楷體" pitchFamily="65" charset="-120"/>
            </a:endParaRPr>
          </a:p>
          <a:p>
            <a:pPr marL="804863" lvl="1" indent="-428625">
              <a:lnSpc>
                <a:spcPct val="95000"/>
              </a:lnSpc>
              <a:spcBef>
                <a:spcPts val="200"/>
              </a:spcBef>
              <a:buClr>
                <a:schemeClr val="hlink"/>
              </a:buClr>
              <a:buSzPct val="40000"/>
              <a:buFont typeface="Wingdings" pitchFamily="2" charset="2"/>
              <a:buNone/>
              <a:defRPr/>
            </a:pPr>
            <a:r>
              <a:rPr lang="en-US" altLang="zh-TW" sz="2200" dirty="0">
                <a:latin typeface="Times New Roman" pitchFamily="18" charset="0"/>
                <a:ea typeface="標楷體" pitchFamily="65" charset="-120"/>
              </a:rPr>
              <a:t>(2) For each eigenvalue of multiplicity 1, choose </a:t>
            </a:r>
            <a:r>
              <a:rPr lang="en-US" altLang="zh-TW" sz="2200" dirty="0" smtClean="0">
                <a:latin typeface="Times New Roman" pitchFamily="18" charset="0"/>
                <a:ea typeface="標楷體" pitchFamily="65" charset="-120"/>
              </a:rPr>
              <a:t>the </a:t>
            </a:r>
            <a:r>
              <a:rPr lang="en-US" altLang="zh-TW" sz="2200" dirty="0">
                <a:latin typeface="Times New Roman" pitchFamily="18" charset="0"/>
                <a:ea typeface="標楷體" pitchFamily="65" charset="-120"/>
              </a:rPr>
              <a:t>unit </a:t>
            </a:r>
            <a:r>
              <a:rPr lang="en-US" altLang="zh-TW" sz="2200" dirty="0" smtClean="0">
                <a:latin typeface="Times New Roman" pitchFamily="18" charset="0"/>
                <a:ea typeface="標楷體" pitchFamily="65" charset="-120"/>
              </a:rPr>
              <a:t>eigenvector </a:t>
            </a:r>
            <a:endParaRPr lang="en-US" altLang="zh-TW" sz="2200" dirty="0">
              <a:latin typeface="Times New Roman" pitchFamily="18" charset="0"/>
              <a:ea typeface="標楷體" pitchFamily="65" charset="-120"/>
            </a:endParaRPr>
          </a:p>
          <a:p>
            <a:pPr marL="717550" lvl="1" indent="-341313">
              <a:lnSpc>
                <a:spcPct val="95000"/>
              </a:lnSpc>
              <a:spcBef>
                <a:spcPts val="200"/>
              </a:spcBef>
              <a:buClr>
                <a:schemeClr val="hlink"/>
              </a:buClr>
              <a:buSzPct val="40000"/>
              <a:buFont typeface="Wingdings" pitchFamily="2" charset="2"/>
              <a:buNone/>
              <a:defRPr/>
            </a:pPr>
            <a:r>
              <a:rPr lang="en-US" altLang="zh-TW" sz="2200" dirty="0">
                <a:latin typeface="Times New Roman" pitchFamily="18" charset="0"/>
                <a:ea typeface="標楷體" pitchFamily="65" charset="-120"/>
              </a:rPr>
              <a:t>(3) For each eigenvalue of </a:t>
            </a:r>
            <a:r>
              <a:rPr lang="en-US" altLang="zh-TW" sz="2200" dirty="0" smtClean="0">
                <a:latin typeface="Times New Roman" pitchFamily="18" charset="0"/>
                <a:ea typeface="標楷體" pitchFamily="65" charset="-120"/>
              </a:rPr>
              <a:t>the multiplicity to be </a:t>
            </a:r>
            <a:r>
              <a:rPr lang="en-US" altLang="zh-TW" sz="2200" i="1" dirty="0" smtClean="0">
                <a:latin typeface="Times New Roman" pitchFamily="18" charset="0"/>
                <a:ea typeface="標楷體" pitchFamily="65" charset="-120"/>
              </a:rPr>
              <a:t>k </a:t>
            </a:r>
            <a:r>
              <a:rPr lang="en-US" altLang="zh-TW" sz="2200" dirty="0">
                <a:latin typeface="Times New Roman" pitchFamily="18" charset="0"/>
                <a:ea typeface="標楷體" pitchFamily="65" charset="-120"/>
                <a:sym typeface="Symbol" pitchFamily="18" charset="2"/>
              </a:rPr>
              <a:t> 2</a:t>
            </a:r>
            <a:r>
              <a:rPr lang="en-US" altLang="zh-TW" sz="2200" dirty="0">
                <a:latin typeface="Times New Roman" pitchFamily="18" charset="0"/>
                <a:ea typeface="標楷體" pitchFamily="65" charset="-120"/>
              </a:rPr>
              <a:t>, find a set of </a:t>
            </a:r>
            <a:r>
              <a:rPr lang="en-US" altLang="zh-TW" sz="2200" i="1" dirty="0">
                <a:latin typeface="Times New Roman" pitchFamily="18" charset="0"/>
                <a:ea typeface="標楷體" pitchFamily="65" charset="-120"/>
              </a:rPr>
              <a:t>k</a:t>
            </a:r>
            <a:r>
              <a:rPr lang="en-US" altLang="zh-TW" sz="2200" dirty="0">
                <a:latin typeface="Times New Roman" pitchFamily="18" charset="0"/>
                <a:ea typeface="標楷體" pitchFamily="65" charset="-120"/>
              </a:rPr>
              <a:t> linearly independent eigenvectors. If this set {</a:t>
            </a:r>
            <a:r>
              <a:rPr lang="en-US" altLang="zh-TW" sz="2200" b="1" dirty="0">
                <a:latin typeface="Times New Roman" pitchFamily="18" charset="0"/>
                <a:ea typeface="標楷體" pitchFamily="65" charset="-120"/>
              </a:rPr>
              <a:t>v</a:t>
            </a:r>
            <a:r>
              <a:rPr lang="en-US" altLang="zh-TW" sz="2200" baseline="-25000" dirty="0">
                <a:latin typeface="Times New Roman" pitchFamily="18" charset="0"/>
                <a:ea typeface="標楷體" pitchFamily="65" charset="-120"/>
              </a:rPr>
              <a:t>1</a:t>
            </a:r>
            <a:r>
              <a:rPr lang="en-US" altLang="zh-TW" sz="2200" dirty="0">
                <a:latin typeface="Times New Roman" pitchFamily="18" charset="0"/>
                <a:ea typeface="標楷體" pitchFamily="65" charset="-120"/>
              </a:rPr>
              <a:t>, </a:t>
            </a:r>
            <a:r>
              <a:rPr lang="en-US" altLang="zh-TW" sz="2200" b="1" dirty="0">
                <a:latin typeface="Times New Roman" pitchFamily="18" charset="0"/>
                <a:ea typeface="標楷體" pitchFamily="65" charset="-120"/>
              </a:rPr>
              <a:t>v</a:t>
            </a:r>
            <a:r>
              <a:rPr lang="en-US" altLang="zh-TW" sz="2200" baseline="-25000" dirty="0">
                <a:latin typeface="Times New Roman" pitchFamily="18" charset="0"/>
                <a:ea typeface="標楷體" pitchFamily="65" charset="-120"/>
              </a:rPr>
              <a:t>2</a:t>
            </a:r>
            <a:r>
              <a:rPr lang="en-US" altLang="zh-TW" sz="2200" dirty="0">
                <a:latin typeface="Times New Roman" pitchFamily="18" charset="0"/>
                <a:ea typeface="標楷體" pitchFamily="65" charset="-120"/>
              </a:rPr>
              <a:t>, …, </a:t>
            </a:r>
            <a:r>
              <a:rPr lang="en-US" altLang="zh-TW" sz="2200" b="1" dirty="0" err="1">
                <a:latin typeface="Times New Roman" pitchFamily="18" charset="0"/>
                <a:ea typeface="標楷體" pitchFamily="65" charset="-120"/>
              </a:rPr>
              <a:t>v</a:t>
            </a:r>
            <a:r>
              <a:rPr lang="en-US" altLang="zh-TW" sz="2200" i="1" baseline="-25000" dirty="0" err="1">
                <a:latin typeface="Times New Roman" pitchFamily="18" charset="0"/>
                <a:ea typeface="標楷體" pitchFamily="65" charset="-120"/>
              </a:rPr>
              <a:t>k</a:t>
            </a:r>
            <a:r>
              <a:rPr lang="en-US" altLang="zh-TW" sz="2200" dirty="0">
                <a:latin typeface="Times New Roman" pitchFamily="18" charset="0"/>
                <a:ea typeface="標楷體" pitchFamily="65" charset="-120"/>
              </a:rPr>
              <a:t>} is not orthonormal, apply the Gram-Schmidt </a:t>
            </a:r>
            <a:r>
              <a:rPr lang="en-US" altLang="zh-TW" sz="2200" dirty="0" err="1">
                <a:latin typeface="Times New Roman" pitchFamily="18" charset="0"/>
                <a:ea typeface="標楷體" pitchFamily="65" charset="-120"/>
              </a:rPr>
              <a:t>orthonormalization</a:t>
            </a:r>
            <a:r>
              <a:rPr lang="en-US" altLang="zh-TW" sz="2200" dirty="0">
                <a:latin typeface="Times New Roman" pitchFamily="18" charset="0"/>
                <a:ea typeface="標楷體" pitchFamily="65" charset="-120"/>
              </a:rPr>
              <a:t> </a:t>
            </a:r>
            <a:r>
              <a:rPr lang="en-US" altLang="zh-TW" sz="2200" dirty="0" smtClean="0">
                <a:latin typeface="Times New Roman" pitchFamily="18" charset="0"/>
                <a:ea typeface="標楷體" pitchFamily="65" charset="-120"/>
              </a:rPr>
              <a:t>process </a:t>
            </a:r>
            <a:endParaRPr lang="en-US" altLang="zh-TW" sz="2200" dirty="0">
              <a:solidFill>
                <a:srgbClr val="0000FF"/>
              </a:solidFill>
              <a:latin typeface="Times New Roman" pitchFamily="18" charset="0"/>
              <a:ea typeface="標楷體" pitchFamily="65" charset="-120"/>
            </a:endParaRPr>
          </a:p>
          <a:p>
            <a:pPr marL="717550" lvl="1" indent="-341313">
              <a:lnSpc>
                <a:spcPct val="95000"/>
              </a:lnSpc>
              <a:spcBef>
                <a:spcPts val="200"/>
              </a:spcBef>
              <a:buClr>
                <a:schemeClr val="hlink"/>
              </a:buClr>
              <a:buSzPct val="40000"/>
              <a:buFont typeface="Wingdings" pitchFamily="2" charset="2"/>
              <a:buNone/>
              <a:defRPr/>
            </a:pPr>
            <a:endParaRPr lang="en-US" altLang="zh-TW" sz="2200" dirty="0">
              <a:solidFill>
                <a:srgbClr val="0000FF"/>
              </a:solidFill>
              <a:latin typeface="Times New Roman" pitchFamily="18" charset="0"/>
              <a:ea typeface="標楷體" pitchFamily="65" charset="-120"/>
            </a:endParaRPr>
          </a:p>
          <a:p>
            <a:pPr marL="717550" lvl="1" indent="-341313">
              <a:lnSpc>
                <a:spcPct val="95000"/>
              </a:lnSpc>
              <a:spcBef>
                <a:spcPts val="200"/>
              </a:spcBef>
              <a:buClr>
                <a:schemeClr val="hlink"/>
              </a:buClr>
              <a:buSzPct val="40000"/>
              <a:buFont typeface="Wingdings" pitchFamily="2" charset="2"/>
              <a:buNone/>
              <a:defRPr/>
            </a:pPr>
            <a:endParaRPr lang="en-US" altLang="zh-TW" sz="2200" dirty="0">
              <a:solidFill>
                <a:srgbClr val="0000FF"/>
              </a:solidFill>
              <a:latin typeface="Times New Roman" pitchFamily="18" charset="0"/>
              <a:ea typeface="標楷體" pitchFamily="65" charset="-120"/>
            </a:endParaRPr>
          </a:p>
          <a:p>
            <a:pPr marL="717550" lvl="1" indent="-341313">
              <a:lnSpc>
                <a:spcPct val="95000"/>
              </a:lnSpc>
              <a:spcBef>
                <a:spcPts val="200"/>
              </a:spcBef>
              <a:buClr>
                <a:schemeClr val="hlink"/>
              </a:buClr>
              <a:buSzPct val="40000"/>
              <a:buFont typeface="Wingdings" pitchFamily="2" charset="2"/>
              <a:buNone/>
              <a:defRPr/>
            </a:pPr>
            <a:endParaRPr lang="en-US" altLang="zh-TW" sz="2200" dirty="0">
              <a:solidFill>
                <a:srgbClr val="0000FF"/>
              </a:solidFill>
              <a:latin typeface="Times New Roman" pitchFamily="18" charset="0"/>
              <a:ea typeface="標楷體" pitchFamily="65" charset="-120"/>
            </a:endParaRPr>
          </a:p>
          <a:p>
            <a:pPr marL="717550" lvl="1" indent="-341313">
              <a:lnSpc>
                <a:spcPct val="95000"/>
              </a:lnSpc>
              <a:spcBef>
                <a:spcPts val="200"/>
              </a:spcBef>
              <a:buClr>
                <a:schemeClr val="hlink"/>
              </a:buClr>
              <a:buSzPct val="40000"/>
              <a:buFont typeface="Wingdings" pitchFamily="2" charset="2"/>
              <a:buNone/>
              <a:defRPr/>
            </a:pPr>
            <a:endParaRPr lang="en-US" altLang="zh-TW" sz="2200" dirty="0">
              <a:solidFill>
                <a:srgbClr val="0000FF"/>
              </a:solidFill>
              <a:latin typeface="Times New Roman" pitchFamily="18" charset="0"/>
              <a:ea typeface="標楷體" pitchFamily="65" charset="-120"/>
            </a:endParaRPr>
          </a:p>
          <a:p>
            <a:pPr marL="717550" lvl="1" indent="-341313">
              <a:lnSpc>
                <a:spcPct val="95000"/>
              </a:lnSpc>
              <a:spcBef>
                <a:spcPts val="200"/>
              </a:spcBef>
              <a:buClr>
                <a:schemeClr val="hlink"/>
              </a:buClr>
              <a:buSzPct val="40000"/>
              <a:buFont typeface="Wingdings" pitchFamily="2" charset="2"/>
              <a:buNone/>
              <a:defRPr/>
            </a:pPr>
            <a:endParaRPr lang="en-US" altLang="zh-TW" sz="2200" dirty="0">
              <a:solidFill>
                <a:srgbClr val="0000FF"/>
              </a:solidFill>
              <a:latin typeface="Times New Roman" pitchFamily="18" charset="0"/>
              <a:ea typeface="標楷體" pitchFamily="65" charset="-120"/>
            </a:endParaRPr>
          </a:p>
          <a:p>
            <a:pPr marL="717550" lvl="1" indent="-341313">
              <a:lnSpc>
                <a:spcPct val="95000"/>
              </a:lnSpc>
              <a:spcBef>
                <a:spcPts val="200"/>
              </a:spcBef>
              <a:buClr>
                <a:schemeClr val="hlink"/>
              </a:buClr>
              <a:buSzPct val="40000"/>
              <a:buFont typeface="Wingdings" pitchFamily="2" charset="2"/>
              <a:buNone/>
              <a:defRPr/>
            </a:pPr>
            <a:endParaRPr lang="en-US" altLang="zh-TW" sz="2200" dirty="0">
              <a:solidFill>
                <a:srgbClr val="0000FF"/>
              </a:solidFill>
              <a:latin typeface="Times New Roman" pitchFamily="18" charset="0"/>
              <a:ea typeface="標楷體" pitchFamily="65" charset="-120"/>
            </a:endParaRPr>
          </a:p>
          <a:p>
            <a:pPr marL="804863" lvl="1" indent="-428625">
              <a:lnSpc>
                <a:spcPct val="95000"/>
              </a:lnSpc>
              <a:spcBef>
                <a:spcPts val="200"/>
              </a:spcBef>
              <a:buClr>
                <a:schemeClr val="hlink"/>
              </a:buClr>
              <a:buSzPct val="40000"/>
              <a:buFont typeface="Wingdings" pitchFamily="2" charset="2"/>
              <a:buNone/>
              <a:defRPr/>
            </a:pPr>
            <a:endParaRPr lang="en-US" altLang="zh-TW" sz="2200" dirty="0">
              <a:latin typeface="Times New Roman" pitchFamily="18" charset="0"/>
              <a:ea typeface="標楷體" pitchFamily="65" charset="-120"/>
            </a:endParaRPr>
          </a:p>
        </p:txBody>
      </p:sp>
      <p:graphicFrame>
        <p:nvGraphicFramePr>
          <p:cNvPr id="50178" name="Object 3"/>
          <p:cNvGraphicFramePr>
            <a:graphicFrameLocks noChangeAspect="1"/>
          </p:cNvGraphicFramePr>
          <p:nvPr/>
        </p:nvGraphicFramePr>
        <p:xfrm>
          <a:off x="1162050" y="4035425"/>
          <a:ext cx="7126288" cy="2738438"/>
        </p:xfrm>
        <a:graphic>
          <a:graphicData uri="http://schemas.openxmlformats.org/presentationml/2006/ole">
            <p:oleObj spid="_x0000_s50395" name="Equation" r:id="rId3" imgW="4762500" imgH="1828800" progId="">
              <p:embed/>
            </p:oleObj>
          </a:graphicData>
        </a:graphic>
      </p:graphicFrame>
      <p:sp>
        <p:nvSpPr>
          <p:cNvPr id="50181" name="矩形 6"/>
          <p:cNvSpPr>
            <a:spLocks noChangeArrowheads="1"/>
          </p:cNvSpPr>
          <p:nvPr/>
        </p:nvSpPr>
        <p:spPr bwMode="auto">
          <a:xfrm>
            <a:off x="684213" y="1916113"/>
            <a:ext cx="78581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71463" indent="-271463"/>
            <a:r>
              <a:rPr lang="en-US" altLang="zh-TW" sz="180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※ According to Thm. 7.9, eigenvectors corresponding to distinct eigenvalues are orthognoal</a:t>
            </a:r>
            <a:endParaRPr lang="zh-TW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1"/>
          <p:cNvSpPr>
            <a:spLocks noChangeArrowheads="1"/>
          </p:cNvSpPr>
          <p:nvPr/>
        </p:nvSpPr>
        <p:spPr bwMode="auto">
          <a:xfrm>
            <a:off x="285750" y="1052513"/>
            <a:ext cx="8462963" cy="554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04863" lvl="1" indent="-428625">
              <a:spcBef>
                <a:spcPts val="600"/>
              </a:spcBef>
              <a:buClr>
                <a:schemeClr val="hlink"/>
              </a:buClr>
              <a:buSzPct val="40000"/>
              <a:buFont typeface="Wingdings" pitchFamily="2" charset="2"/>
              <a:buNone/>
            </a:pPr>
            <a:r>
              <a:rPr lang="en-US" altLang="zh-TW" sz="2200" dirty="0">
                <a:latin typeface="Times New Roman" pitchFamily="18" charset="0"/>
                <a:ea typeface="標楷體" pitchFamily="65" charset="-120"/>
              </a:rPr>
              <a:t> (4) The composite of steps (2) and (3) produces an orthonormal set of </a:t>
            </a:r>
            <a:r>
              <a:rPr lang="en-US" altLang="zh-TW" sz="2200" i="1" dirty="0">
                <a:latin typeface="Times New Roman" pitchFamily="18" charset="0"/>
                <a:ea typeface="標楷體" pitchFamily="65" charset="-120"/>
              </a:rPr>
              <a:t>n</a:t>
            </a:r>
            <a:r>
              <a:rPr lang="en-US" altLang="zh-TW" sz="2200" dirty="0">
                <a:latin typeface="Times New Roman" pitchFamily="18" charset="0"/>
                <a:ea typeface="標楷體" pitchFamily="65" charset="-120"/>
              </a:rPr>
              <a:t> eigenvectors. Use these orthonormal and thus linearly independent eigenvectors </a:t>
            </a:r>
            <a:r>
              <a:rPr lang="en-US" altLang="zh-TW" sz="2200" dirty="0" smtClean="0">
                <a:latin typeface="Times New Roman" pitchFamily="18" charset="0"/>
                <a:ea typeface="標楷體" pitchFamily="65" charset="-120"/>
              </a:rPr>
              <a:t>as column vectors to </a:t>
            </a:r>
            <a:r>
              <a:rPr lang="en-US" altLang="zh-TW" sz="2200" dirty="0">
                <a:latin typeface="Times New Roman" pitchFamily="18" charset="0"/>
                <a:ea typeface="標楷體" pitchFamily="65" charset="-120"/>
              </a:rPr>
              <a:t>form the </a:t>
            </a:r>
            <a:r>
              <a:rPr lang="en-US" altLang="zh-TW" sz="2200" dirty="0" smtClean="0">
                <a:latin typeface="Times New Roman" pitchFamily="18" charset="0"/>
                <a:ea typeface="標楷體" pitchFamily="65" charset="-120"/>
              </a:rPr>
              <a:t>matrix </a:t>
            </a:r>
            <a:r>
              <a:rPr lang="en-US" altLang="zh-TW" sz="2200" i="1" dirty="0">
                <a:latin typeface="Times New Roman" pitchFamily="18" charset="0"/>
                <a:ea typeface="標楷體" pitchFamily="65" charset="-120"/>
              </a:rPr>
              <a:t>P</a:t>
            </a:r>
            <a:r>
              <a:rPr lang="en-US" altLang="zh-TW" sz="2200" dirty="0">
                <a:latin typeface="Times New Roman" pitchFamily="18" charset="0"/>
                <a:ea typeface="標楷體" pitchFamily="65" charset="-120"/>
              </a:rPr>
              <a:t>.</a:t>
            </a:r>
          </a:p>
          <a:p>
            <a:pPr marL="804863" lvl="1" indent="-428625">
              <a:spcBef>
                <a:spcPts val="600"/>
              </a:spcBef>
              <a:buClr>
                <a:schemeClr val="hlink"/>
              </a:buClr>
              <a:buSzPct val="40000"/>
              <a:buFont typeface="Wingdings" pitchFamily="2" charset="2"/>
              <a:buNone/>
            </a:pPr>
            <a:r>
              <a:rPr lang="en-US" altLang="zh-TW" sz="2200" i="1" dirty="0">
                <a:latin typeface="Times New Roman" pitchFamily="18" charset="0"/>
                <a:ea typeface="標楷體" pitchFamily="65" charset="-120"/>
              </a:rPr>
              <a:t>	</a:t>
            </a:r>
            <a:r>
              <a:rPr lang="en-US" altLang="zh-TW" sz="2200" dirty="0" err="1">
                <a:latin typeface="Times New Roman" pitchFamily="18" charset="0"/>
                <a:ea typeface="標楷體" pitchFamily="65" charset="-120"/>
              </a:rPr>
              <a:t>i</a:t>
            </a:r>
            <a:r>
              <a:rPr lang="en-US" altLang="zh-TW" sz="2200" dirty="0">
                <a:latin typeface="Times New Roman" pitchFamily="18" charset="0"/>
                <a:ea typeface="標楷體" pitchFamily="65" charset="-120"/>
              </a:rPr>
              <a:t>. According to </a:t>
            </a:r>
            <a:r>
              <a:rPr lang="en-US" altLang="zh-TW" sz="2200" dirty="0" err="1">
                <a:latin typeface="Times New Roman" pitchFamily="18" charset="0"/>
                <a:ea typeface="標楷體" pitchFamily="65" charset="-120"/>
              </a:rPr>
              <a:t>Thm</a:t>
            </a:r>
            <a:r>
              <a:rPr lang="en-US" altLang="zh-TW" sz="2200" dirty="0">
                <a:latin typeface="Times New Roman" pitchFamily="18" charset="0"/>
                <a:ea typeface="標楷體" pitchFamily="65" charset="-120"/>
              </a:rPr>
              <a:t>. 7.8, the matrix </a:t>
            </a:r>
            <a:r>
              <a:rPr lang="en-US" altLang="zh-TW" sz="2200" i="1" dirty="0">
                <a:latin typeface="Times New Roman" pitchFamily="18" charset="0"/>
                <a:ea typeface="標楷體" pitchFamily="65" charset="-120"/>
              </a:rPr>
              <a:t>P</a:t>
            </a:r>
            <a:r>
              <a:rPr lang="en-US" altLang="zh-TW" sz="2200" dirty="0">
                <a:latin typeface="Times New Roman" pitchFamily="18" charset="0"/>
                <a:ea typeface="標楷體" pitchFamily="65" charset="-120"/>
              </a:rPr>
              <a:t> is orthogonal</a:t>
            </a:r>
          </a:p>
          <a:p>
            <a:pPr marL="804863" lvl="1" indent="-428625">
              <a:spcBef>
                <a:spcPts val="600"/>
              </a:spcBef>
              <a:buClr>
                <a:schemeClr val="hlink"/>
              </a:buClr>
              <a:buSzPct val="40000"/>
            </a:pPr>
            <a:r>
              <a:rPr lang="en-US" altLang="zh-TW" sz="2200" i="1" dirty="0">
                <a:latin typeface="Times New Roman" pitchFamily="18" charset="0"/>
                <a:ea typeface="標楷體" pitchFamily="65" charset="-120"/>
              </a:rPr>
              <a:t>	</a:t>
            </a:r>
            <a:r>
              <a:rPr lang="en-US" altLang="zh-TW" sz="2200" dirty="0">
                <a:latin typeface="Times New Roman" pitchFamily="18" charset="0"/>
                <a:ea typeface="標楷體" pitchFamily="65" charset="-120"/>
              </a:rPr>
              <a:t>ii. Following the </a:t>
            </a:r>
            <a:r>
              <a:rPr lang="en-US" altLang="zh-TW" sz="2200" dirty="0" err="1">
                <a:latin typeface="Times New Roman" pitchFamily="18" charset="0"/>
                <a:ea typeface="標楷體" pitchFamily="65" charset="-120"/>
              </a:rPr>
              <a:t>diagonalization</a:t>
            </a:r>
            <a:r>
              <a:rPr lang="en-US" altLang="zh-TW" sz="2200" dirty="0">
                <a:latin typeface="Times New Roman" pitchFamily="18" charset="0"/>
                <a:ea typeface="標楷體" pitchFamily="65" charset="-120"/>
              </a:rPr>
              <a:t> process on Slide 7.35, </a:t>
            </a:r>
            <a:r>
              <a:rPr lang="en-US" altLang="zh-TW" sz="2200" i="1" dirty="0">
                <a:latin typeface="Times New Roman" pitchFamily="18" charset="0"/>
                <a:ea typeface="標楷體" pitchFamily="65" charset="-120"/>
              </a:rPr>
              <a:t>D </a:t>
            </a:r>
            <a:r>
              <a:rPr lang="en-US" altLang="zh-TW" sz="2200" dirty="0">
                <a:latin typeface="Times New Roman" pitchFamily="18" charset="0"/>
                <a:ea typeface="標楷體" pitchFamily="65" charset="-120"/>
              </a:rPr>
              <a:t>= </a:t>
            </a:r>
            <a:r>
              <a:rPr lang="en-US" altLang="zh-TW" sz="2200" i="1" dirty="0">
                <a:latin typeface="Times New Roman" pitchFamily="18" charset="0"/>
                <a:ea typeface="標楷體" pitchFamily="65" charset="-120"/>
              </a:rPr>
              <a:t>P</a:t>
            </a:r>
            <a:r>
              <a:rPr lang="en-US" altLang="zh-TW" sz="2200" baseline="30000" dirty="0">
                <a:latin typeface="Times New Roman" pitchFamily="18" charset="0"/>
                <a:ea typeface="標楷體" pitchFamily="65" charset="-120"/>
              </a:rPr>
              <a:t>–1</a:t>
            </a:r>
            <a:r>
              <a:rPr lang="en-US" altLang="zh-TW" sz="2200" i="1" dirty="0">
                <a:latin typeface="Times New Roman" pitchFamily="18" charset="0"/>
                <a:ea typeface="標楷體" pitchFamily="65" charset="-120"/>
              </a:rPr>
              <a:t>AP </a:t>
            </a:r>
            <a:r>
              <a:rPr lang="en-US" altLang="zh-TW" sz="2200" dirty="0">
                <a:latin typeface="Times New Roman" pitchFamily="18" charset="0"/>
                <a:ea typeface="標楷體" pitchFamily="65" charset="-120"/>
              </a:rPr>
              <a:t>is diagonal </a:t>
            </a:r>
          </a:p>
          <a:p>
            <a:pPr marL="804863" lvl="1" indent="-428625">
              <a:spcBef>
                <a:spcPts val="600"/>
              </a:spcBef>
              <a:buClr>
                <a:schemeClr val="hlink"/>
              </a:buClr>
              <a:buSzPct val="40000"/>
            </a:pPr>
            <a:r>
              <a:rPr lang="en-US" altLang="zh-TW" sz="2200" dirty="0">
                <a:latin typeface="Times New Roman" pitchFamily="18" charset="0"/>
                <a:ea typeface="標楷體" pitchFamily="65" charset="-120"/>
              </a:rPr>
              <a:t>	Therefore, the matrix </a:t>
            </a:r>
            <a:r>
              <a:rPr lang="en-US" altLang="zh-TW" sz="2200" i="1" dirty="0">
                <a:latin typeface="Times New Roman" pitchFamily="18" charset="0"/>
                <a:ea typeface="標楷體" pitchFamily="65" charset="-120"/>
              </a:rPr>
              <a:t>A</a:t>
            </a:r>
            <a:r>
              <a:rPr lang="en-US" altLang="zh-TW" sz="2200" dirty="0">
                <a:latin typeface="Times New Roman" pitchFamily="18" charset="0"/>
                <a:ea typeface="標楷體" pitchFamily="65" charset="-120"/>
              </a:rPr>
              <a:t> is orthogonally diagonalizable </a:t>
            </a:r>
          </a:p>
          <a:p>
            <a:pPr marL="804863" lvl="1" indent="-428625">
              <a:spcBef>
                <a:spcPts val="600"/>
              </a:spcBef>
              <a:buClr>
                <a:schemeClr val="hlink"/>
              </a:buClr>
              <a:buSzPct val="40000"/>
              <a:buFont typeface="Wingdings" pitchFamily="2" charset="2"/>
              <a:buNone/>
            </a:pPr>
            <a:endParaRPr lang="en-US" altLang="zh-TW" sz="2200" dirty="0">
              <a:latin typeface="Times New Roman" pitchFamily="18" charset="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14400"/>
            <a:ext cx="8748712" cy="533400"/>
          </a:xfrm>
        </p:spPr>
        <p:txBody>
          <a:bodyPr/>
          <a:lstStyle/>
          <a:p>
            <a:pPr eaLnBrk="1" hangingPunct="1"/>
            <a:r>
              <a:rPr lang="en-US" altLang="zh-TW" smtClean="0"/>
              <a:t>Ex 7: Determining whether a matrix is orthogonally diagonalizable</a:t>
            </a:r>
          </a:p>
        </p:txBody>
      </p:sp>
      <p:graphicFrame>
        <p:nvGraphicFramePr>
          <p:cNvPr id="51202" name="Object 4"/>
          <p:cNvGraphicFramePr>
            <a:graphicFrameLocks noChangeAspect="1"/>
          </p:cNvGraphicFramePr>
          <p:nvPr/>
        </p:nvGraphicFramePr>
        <p:xfrm>
          <a:off x="1219200" y="1803400"/>
          <a:ext cx="1854200" cy="1270000"/>
        </p:xfrm>
        <a:graphic>
          <a:graphicData uri="http://schemas.openxmlformats.org/presentationml/2006/ole">
            <p:oleObj spid="_x0000_s52073" name="Equation" r:id="rId3" imgW="926698" imgH="634725" progId="Equation.3">
              <p:embed/>
            </p:oleObj>
          </a:graphicData>
        </a:graphic>
      </p:graphicFrame>
      <p:graphicFrame>
        <p:nvGraphicFramePr>
          <p:cNvPr id="51203" name="Object 5"/>
          <p:cNvGraphicFramePr>
            <a:graphicFrameLocks noChangeAspect="1"/>
          </p:cNvGraphicFramePr>
          <p:nvPr/>
        </p:nvGraphicFramePr>
        <p:xfrm>
          <a:off x="1219200" y="3095625"/>
          <a:ext cx="2159000" cy="1270000"/>
        </p:xfrm>
        <a:graphic>
          <a:graphicData uri="http://schemas.openxmlformats.org/presentationml/2006/ole">
            <p:oleObj spid="_x0000_s52074" name="Equation" r:id="rId4" imgW="1079032" imgH="634725" progId="Equation.3">
              <p:embed/>
            </p:oleObj>
          </a:graphicData>
        </a:graphic>
      </p:graphicFrame>
      <p:graphicFrame>
        <p:nvGraphicFramePr>
          <p:cNvPr id="51204" name="Object 6"/>
          <p:cNvGraphicFramePr>
            <a:graphicFrameLocks noChangeAspect="1"/>
          </p:cNvGraphicFramePr>
          <p:nvPr/>
        </p:nvGraphicFramePr>
        <p:xfrm>
          <a:off x="1219200" y="4521200"/>
          <a:ext cx="1981200" cy="863600"/>
        </p:xfrm>
        <a:graphic>
          <a:graphicData uri="http://schemas.openxmlformats.org/presentationml/2006/ole">
            <p:oleObj spid="_x0000_s52075" name="Equation" r:id="rId5" imgW="990170" imgH="431613" progId="Equation.3">
              <p:embed/>
            </p:oleObj>
          </a:graphicData>
        </a:graphic>
      </p:graphicFrame>
      <p:graphicFrame>
        <p:nvGraphicFramePr>
          <p:cNvPr id="51205" name="Object 7"/>
          <p:cNvGraphicFramePr>
            <a:graphicFrameLocks noChangeAspect="1"/>
          </p:cNvGraphicFramePr>
          <p:nvPr/>
        </p:nvGraphicFramePr>
        <p:xfrm>
          <a:off x="1219200" y="5537200"/>
          <a:ext cx="1778000" cy="863600"/>
        </p:xfrm>
        <a:graphic>
          <a:graphicData uri="http://schemas.openxmlformats.org/presentationml/2006/ole">
            <p:oleObj spid="_x0000_s52076" name="Equation" r:id="rId6" imgW="888614" imgH="431613" progId="Equation.3">
              <p:embed/>
            </p:oleObj>
          </a:graphicData>
        </a:graphic>
      </p:graphicFrame>
      <p:sp>
        <p:nvSpPr>
          <p:cNvPr id="51207" name="Text Box 8"/>
          <p:cNvSpPr txBox="1">
            <a:spLocks noChangeArrowheads="1"/>
          </p:cNvSpPr>
          <p:nvPr/>
        </p:nvSpPr>
        <p:spPr bwMode="auto">
          <a:xfrm>
            <a:off x="5214938" y="1419225"/>
            <a:ext cx="16621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2000">
                <a:solidFill>
                  <a:schemeClr val="folHlink"/>
                </a:solidFill>
                <a:latin typeface="Times New Roman" pitchFamily="18" charset="0"/>
                <a:ea typeface="標楷體" pitchFamily="65" charset="-120"/>
              </a:rPr>
              <a:t>Orthogonally </a:t>
            </a:r>
          </a:p>
          <a:p>
            <a:pPr algn="ctr" eaLnBrk="1" hangingPunct="1"/>
            <a:r>
              <a:rPr lang="en-US" altLang="zh-TW" sz="2000">
                <a:solidFill>
                  <a:schemeClr val="folHlink"/>
                </a:solidFill>
                <a:latin typeface="Times New Roman" pitchFamily="18" charset="0"/>
                <a:ea typeface="標楷體" pitchFamily="65" charset="-120"/>
              </a:rPr>
              <a:t>diagonalizable</a:t>
            </a:r>
          </a:p>
        </p:txBody>
      </p:sp>
      <p:sp>
        <p:nvSpPr>
          <p:cNvPr id="51208" name="Text Box 9"/>
          <p:cNvSpPr txBox="1">
            <a:spLocks noChangeArrowheads="1"/>
          </p:cNvSpPr>
          <p:nvPr/>
        </p:nvSpPr>
        <p:spPr bwMode="auto">
          <a:xfrm>
            <a:off x="3636963" y="1419225"/>
            <a:ext cx="1295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2000">
                <a:solidFill>
                  <a:schemeClr val="folHlink"/>
                </a:solidFill>
                <a:latin typeface="Times New Roman" pitchFamily="18" charset="0"/>
                <a:ea typeface="標楷體" pitchFamily="65" charset="-120"/>
              </a:rPr>
              <a:t>Symmetric</a:t>
            </a:r>
          </a:p>
          <a:p>
            <a:pPr algn="ctr" eaLnBrk="1" hangingPunct="1"/>
            <a:r>
              <a:rPr lang="en-US" altLang="zh-TW" sz="2000">
                <a:solidFill>
                  <a:schemeClr val="folHlink"/>
                </a:solidFill>
                <a:latin typeface="Times New Roman" pitchFamily="18" charset="0"/>
                <a:ea typeface="標楷體" pitchFamily="65" charset="-120"/>
              </a:rPr>
              <a:t>matrix</a:t>
            </a:r>
          </a:p>
        </p:txBody>
      </p:sp>
      <p:sp>
        <p:nvSpPr>
          <p:cNvPr id="51209" name="Oval 10"/>
          <p:cNvSpPr>
            <a:spLocks noChangeArrowheads="1"/>
          </p:cNvSpPr>
          <p:nvPr/>
        </p:nvSpPr>
        <p:spPr bwMode="auto">
          <a:xfrm>
            <a:off x="5835650" y="2209800"/>
            <a:ext cx="381000" cy="381000"/>
          </a:xfrm>
          <a:prstGeom prst="ellipse">
            <a:avLst/>
          </a:prstGeom>
          <a:noFill/>
          <a:ln w="25400">
            <a:solidFill>
              <a:schemeClr val="hlink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1210" name="Oval 11"/>
          <p:cNvSpPr>
            <a:spLocks noChangeArrowheads="1"/>
          </p:cNvSpPr>
          <p:nvPr/>
        </p:nvSpPr>
        <p:spPr bwMode="auto">
          <a:xfrm>
            <a:off x="4083050" y="2209800"/>
            <a:ext cx="381000" cy="381000"/>
          </a:xfrm>
          <a:prstGeom prst="ellipse">
            <a:avLst/>
          </a:prstGeom>
          <a:noFill/>
          <a:ln w="25400">
            <a:solidFill>
              <a:schemeClr val="hlink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1211" name="Oval 12"/>
          <p:cNvSpPr>
            <a:spLocks noChangeArrowheads="1"/>
          </p:cNvSpPr>
          <p:nvPr/>
        </p:nvSpPr>
        <p:spPr bwMode="auto">
          <a:xfrm>
            <a:off x="4083050" y="5791200"/>
            <a:ext cx="381000" cy="381000"/>
          </a:xfrm>
          <a:prstGeom prst="ellipse">
            <a:avLst/>
          </a:prstGeom>
          <a:noFill/>
          <a:ln w="25400">
            <a:solidFill>
              <a:schemeClr val="hlink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1212" name="Oval 13"/>
          <p:cNvSpPr>
            <a:spLocks noChangeArrowheads="1"/>
          </p:cNvSpPr>
          <p:nvPr/>
        </p:nvSpPr>
        <p:spPr bwMode="auto">
          <a:xfrm>
            <a:off x="5835650" y="5791200"/>
            <a:ext cx="381000" cy="381000"/>
          </a:xfrm>
          <a:prstGeom prst="ellipse">
            <a:avLst/>
          </a:prstGeom>
          <a:noFill/>
          <a:ln w="25400">
            <a:solidFill>
              <a:schemeClr val="hlink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51213" name="Group 16"/>
          <p:cNvGrpSpPr>
            <a:grpSpLocks/>
          </p:cNvGrpSpPr>
          <p:nvPr/>
        </p:nvGrpSpPr>
        <p:grpSpPr bwMode="auto">
          <a:xfrm>
            <a:off x="4083050" y="3505200"/>
            <a:ext cx="381000" cy="381000"/>
            <a:chOff x="3024" y="3072"/>
            <a:chExt cx="240" cy="240"/>
          </a:xfrm>
        </p:grpSpPr>
        <p:sp>
          <p:nvSpPr>
            <p:cNvPr id="51223" name="Line 14"/>
            <p:cNvSpPr>
              <a:spLocks noChangeShapeType="1"/>
            </p:cNvSpPr>
            <p:nvPr/>
          </p:nvSpPr>
          <p:spPr bwMode="auto">
            <a:xfrm flipH="1">
              <a:off x="3024" y="3072"/>
              <a:ext cx="240" cy="24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51224" name="Line 15"/>
            <p:cNvSpPr>
              <a:spLocks noChangeShapeType="1"/>
            </p:cNvSpPr>
            <p:nvPr/>
          </p:nvSpPr>
          <p:spPr bwMode="auto">
            <a:xfrm>
              <a:off x="3024" y="3072"/>
              <a:ext cx="240" cy="24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</p:grpSp>
      <p:grpSp>
        <p:nvGrpSpPr>
          <p:cNvPr id="51214" name="Group 17"/>
          <p:cNvGrpSpPr>
            <a:grpSpLocks/>
          </p:cNvGrpSpPr>
          <p:nvPr/>
        </p:nvGrpSpPr>
        <p:grpSpPr bwMode="auto">
          <a:xfrm>
            <a:off x="4083050" y="4724400"/>
            <a:ext cx="381000" cy="381000"/>
            <a:chOff x="3024" y="3072"/>
            <a:chExt cx="240" cy="240"/>
          </a:xfrm>
        </p:grpSpPr>
        <p:sp>
          <p:nvSpPr>
            <p:cNvPr id="51221" name="Line 18"/>
            <p:cNvSpPr>
              <a:spLocks noChangeShapeType="1"/>
            </p:cNvSpPr>
            <p:nvPr/>
          </p:nvSpPr>
          <p:spPr bwMode="auto">
            <a:xfrm flipH="1">
              <a:off x="3024" y="3072"/>
              <a:ext cx="240" cy="24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51222" name="Line 19"/>
            <p:cNvSpPr>
              <a:spLocks noChangeShapeType="1"/>
            </p:cNvSpPr>
            <p:nvPr/>
          </p:nvSpPr>
          <p:spPr bwMode="auto">
            <a:xfrm>
              <a:off x="3024" y="3072"/>
              <a:ext cx="240" cy="24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</p:grpSp>
      <p:grpSp>
        <p:nvGrpSpPr>
          <p:cNvPr id="51215" name="Group 20"/>
          <p:cNvGrpSpPr>
            <a:grpSpLocks/>
          </p:cNvGrpSpPr>
          <p:nvPr/>
        </p:nvGrpSpPr>
        <p:grpSpPr bwMode="auto">
          <a:xfrm>
            <a:off x="5835650" y="3505200"/>
            <a:ext cx="381000" cy="381000"/>
            <a:chOff x="3024" y="3072"/>
            <a:chExt cx="240" cy="240"/>
          </a:xfrm>
        </p:grpSpPr>
        <p:sp>
          <p:nvSpPr>
            <p:cNvPr id="51219" name="Line 21"/>
            <p:cNvSpPr>
              <a:spLocks noChangeShapeType="1"/>
            </p:cNvSpPr>
            <p:nvPr/>
          </p:nvSpPr>
          <p:spPr bwMode="auto">
            <a:xfrm flipH="1">
              <a:off x="3024" y="3072"/>
              <a:ext cx="240" cy="24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51220" name="Line 22"/>
            <p:cNvSpPr>
              <a:spLocks noChangeShapeType="1"/>
            </p:cNvSpPr>
            <p:nvPr/>
          </p:nvSpPr>
          <p:spPr bwMode="auto">
            <a:xfrm>
              <a:off x="3024" y="3072"/>
              <a:ext cx="240" cy="24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</p:grpSp>
      <p:grpSp>
        <p:nvGrpSpPr>
          <p:cNvPr id="51216" name="Group 23"/>
          <p:cNvGrpSpPr>
            <a:grpSpLocks/>
          </p:cNvGrpSpPr>
          <p:nvPr/>
        </p:nvGrpSpPr>
        <p:grpSpPr bwMode="auto">
          <a:xfrm>
            <a:off x="5835650" y="4724400"/>
            <a:ext cx="381000" cy="381000"/>
            <a:chOff x="3024" y="3072"/>
            <a:chExt cx="240" cy="240"/>
          </a:xfrm>
        </p:grpSpPr>
        <p:sp>
          <p:nvSpPr>
            <p:cNvPr id="51217" name="Line 24"/>
            <p:cNvSpPr>
              <a:spLocks noChangeShapeType="1"/>
            </p:cNvSpPr>
            <p:nvPr/>
          </p:nvSpPr>
          <p:spPr bwMode="auto">
            <a:xfrm flipH="1">
              <a:off x="3024" y="3072"/>
              <a:ext cx="240" cy="24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51218" name="Line 25"/>
            <p:cNvSpPr>
              <a:spLocks noChangeShapeType="1"/>
            </p:cNvSpPr>
            <p:nvPr/>
          </p:nvSpPr>
          <p:spPr bwMode="auto">
            <a:xfrm>
              <a:off x="3024" y="3072"/>
              <a:ext cx="240" cy="24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785813"/>
            <a:ext cx="7924800" cy="533400"/>
          </a:xfrm>
        </p:spPr>
        <p:txBody>
          <a:bodyPr/>
          <a:lstStyle/>
          <a:p>
            <a:pPr eaLnBrk="1" hangingPunct="1"/>
            <a:r>
              <a:rPr lang="en-US" altLang="zh-TW" smtClean="0"/>
              <a:t>Ex 9: Orthogonal diagonalization</a:t>
            </a:r>
          </a:p>
        </p:txBody>
      </p:sp>
      <p:graphicFrame>
        <p:nvGraphicFramePr>
          <p:cNvPr id="52226" name="Object 4"/>
          <p:cNvGraphicFramePr>
            <a:graphicFrameLocks noChangeAspect="1"/>
          </p:cNvGraphicFramePr>
          <p:nvPr/>
        </p:nvGraphicFramePr>
        <p:xfrm>
          <a:off x="1214438" y="1285875"/>
          <a:ext cx="5967412" cy="1828800"/>
        </p:xfrm>
        <a:graphic>
          <a:graphicData uri="http://schemas.openxmlformats.org/presentationml/2006/ole">
            <p:oleObj spid="_x0000_s77879" name="Equation" r:id="rId3" imgW="2984500" imgH="914400" progId="">
              <p:embed/>
            </p:oleObj>
          </a:graphicData>
        </a:graphic>
      </p:graphicFrame>
      <p:grpSp>
        <p:nvGrpSpPr>
          <p:cNvPr id="52232" name="Group 12"/>
          <p:cNvGrpSpPr>
            <a:grpSpLocks/>
          </p:cNvGrpSpPr>
          <p:nvPr/>
        </p:nvGrpSpPr>
        <p:grpSpPr bwMode="auto">
          <a:xfrm>
            <a:off x="620713" y="3190875"/>
            <a:ext cx="7696200" cy="889000"/>
            <a:chOff x="528" y="1920"/>
            <a:chExt cx="4848" cy="560"/>
          </a:xfrm>
        </p:grpSpPr>
        <p:sp>
          <p:nvSpPr>
            <p:cNvPr id="52237" name="Rectangle 5"/>
            <p:cNvSpPr>
              <a:spLocks noChangeArrowheads="1"/>
            </p:cNvSpPr>
            <p:nvPr/>
          </p:nvSpPr>
          <p:spPr bwMode="auto">
            <a:xfrm>
              <a:off x="528" y="1920"/>
              <a:ext cx="4848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196850" indent="-196850">
                <a:spcBef>
                  <a:spcPct val="20000"/>
                </a:spcBef>
                <a:buClr>
                  <a:schemeClr val="tx1"/>
                </a:buClr>
                <a:buSzPct val="40000"/>
                <a:buFont typeface="Wingdings" pitchFamily="2" charset="2"/>
                <a:buNone/>
              </a:pPr>
              <a:r>
                <a:rPr lang="en-US" altLang="zh-TW">
                  <a:solidFill>
                    <a:schemeClr val="hlink"/>
                  </a:solidFill>
                  <a:latin typeface="Times New Roman" pitchFamily="18" charset="0"/>
                  <a:ea typeface="標楷體" pitchFamily="65" charset="-120"/>
                </a:rPr>
                <a:t>Sol:</a:t>
              </a:r>
              <a:endParaRPr lang="en-US" altLang="zh-TW">
                <a:latin typeface="Times New Roman" pitchFamily="18" charset="0"/>
                <a:ea typeface="標楷體" pitchFamily="65" charset="-120"/>
              </a:endParaRPr>
            </a:p>
          </p:txBody>
        </p:sp>
        <p:graphicFrame>
          <p:nvGraphicFramePr>
            <p:cNvPr id="52230" name="Object 6"/>
            <p:cNvGraphicFramePr>
              <a:graphicFrameLocks noChangeAspect="1"/>
            </p:cNvGraphicFramePr>
            <p:nvPr/>
          </p:nvGraphicFramePr>
          <p:xfrm>
            <a:off x="768" y="2160"/>
            <a:ext cx="2467" cy="320"/>
          </p:xfrm>
          <a:graphic>
            <a:graphicData uri="http://schemas.openxmlformats.org/presentationml/2006/ole">
              <p:oleObj spid="_x0000_s77880" name="Equation" r:id="rId4" imgW="1954951" imgH="253890" progId="Equation.3">
                <p:embed/>
              </p:oleObj>
            </a:graphicData>
          </a:graphic>
        </p:graphicFrame>
      </p:grpSp>
      <p:graphicFrame>
        <p:nvGraphicFramePr>
          <p:cNvPr id="52227" name="Object 7"/>
          <p:cNvGraphicFramePr>
            <a:graphicFrameLocks noChangeAspect="1"/>
          </p:cNvGraphicFramePr>
          <p:nvPr/>
        </p:nvGraphicFramePr>
        <p:xfrm>
          <a:off x="1449388" y="4206875"/>
          <a:ext cx="4851400" cy="457200"/>
        </p:xfrm>
        <a:graphic>
          <a:graphicData uri="http://schemas.openxmlformats.org/presentationml/2006/ole">
            <p:oleObj spid="_x0000_s77881" name="Equation" r:id="rId5" imgW="2425700" imgH="228600" progId="">
              <p:embed/>
            </p:oleObj>
          </a:graphicData>
        </a:graphic>
      </p:graphicFrame>
      <p:graphicFrame>
        <p:nvGraphicFramePr>
          <p:cNvPr id="52228" name="Object 8"/>
          <p:cNvGraphicFramePr>
            <a:graphicFrameLocks noChangeAspect="1"/>
          </p:cNvGraphicFramePr>
          <p:nvPr/>
        </p:nvGraphicFramePr>
        <p:xfrm>
          <a:off x="971550" y="4611688"/>
          <a:ext cx="6967538" cy="889000"/>
        </p:xfrm>
        <a:graphic>
          <a:graphicData uri="http://schemas.openxmlformats.org/presentationml/2006/ole">
            <p:oleObj spid="_x0000_s77882" name="Equation" r:id="rId6" imgW="3479800" imgH="444500" progId="">
              <p:embed/>
            </p:oleObj>
          </a:graphicData>
        </a:graphic>
      </p:graphicFrame>
      <p:graphicFrame>
        <p:nvGraphicFramePr>
          <p:cNvPr id="5222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57497857"/>
              </p:ext>
            </p:extLst>
          </p:nvPr>
        </p:nvGraphicFramePr>
        <p:xfrm>
          <a:off x="958850" y="5516563"/>
          <a:ext cx="5138738" cy="457200"/>
        </p:xfrm>
        <a:graphic>
          <a:graphicData uri="http://schemas.openxmlformats.org/presentationml/2006/ole">
            <p:oleObj spid="_x0000_s77883" name="Equation" r:id="rId7" imgW="2565360" imgH="228600" progId="">
              <p:embed/>
            </p:oleObj>
          </a:graphicData>
        </a:graphic>
      </p:graphicFrame>
      <p:grpSp>
        <p:nvGrpSpPr>
          <p:cNvPr id="52233" name="Group 13"/>
          <p:cNvGrpSpPr>
            <a:grpSpLocks/>
          </p:cNvGrpSpPr>
          <p:nvPr/>
        </p:nvGrpSpPr>
        <p:grpSpPr bwMode="auto">
          <a:xfrm>
            <a:off x="3632200" y="5905500"/>
            <a:ext cx="1754188" cy="809625"/>
            <a:chOff x="2352" y="3552"/>
            <a:chExt cx="1105" cy="510"/>
          </a:xfrm>
        </p:grpSpPr>
        <p:sp>
          <p:nvSpPr>
            <p:cNvPr id="52235" name="Arc 10"/>
            <p:cNvSpPr>
              <a:spLocks/>
            </p:cNvSpPr>
            <p:nvPr/>
          </p:nvSpPr>
          <p:spPr bwMode="auto">
            <a:xfrm flipV="1">
              <a:off x="2352" y="3552"/>
              <a:ext cx="1105" cy="192"/>
            </a:xfrm>
            <a:custGeom>
              <a:avLst/>
              <a:gdLst>
                <a:gd name="T0" fmla="*/ 0 w 42507"/>
                <a:gd name="T1" fmla="*/ 0 h 21600"/>
                <a:gd name="T2" fmla="*/ 0 w 42507"/>
                <a:gd name="T3" fmla="*/ 0 h 21600"/>
                <a:gd name="T4" fmla="*/ 0 w 42507"/>
                <a:gd name="T5" fmla="*/ 0 h 21600"/>
                <a:gd name="T6" fmla="*/ 0 60000 65536"/>
                <a:gd name="T7" fmla="*/ 0 60000 65536"/>
                <a:gd name="T8" fmla="*/ 0 60000 65536"/>
                <a:gd name="T9" fmla="*/ 0 w 42507"/>
                <a:gd name="T10" fmla="*/ 0 h 21600"/>
                <a:gd name="T11" fmla="*/ 42507 w 4250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507" h="21600" fill="none" extrusionOk="0">
                  <a:moveTo>
                    <a:pt x="-1" y="16172"/>
                  </a:moveTo>
                  <a:cubicBezTo>
                    <a:pt x="2471" y="6649"/>
                    <a:pt x="11067" y="-1"/>
                    <a:pt x="20907" y="0"/>
                  </a:cubicBezTo>
                  <a:cubicBezTo>
                    <a:pt x="32836" y="0"/>
                    <a:pt x="42507" y="9670"/>
                    <a:pt x="42507" y="21600"/>
                  </a:cubicBezTo>
                </a:path>
                <a:path w="42507" h="21600" stroke="0" extrusionOk="0">
                  <a:moveTo>
                    <a:pt x="-1" y="16172"/>
                  </a:moveTo>
                  <a:cubicBezTo>
                    <a:pt x="2471" y="6649"/>
                    <a:pt x="11067" y="-1"/>
                    <a:pt x="20907" y="0"/>
                  </a:cubicBezTo>
                  <a:cubicBezTo>
                    <a:pt x="32836" y="0"/>
                    <a:pt x="42507" y="9670"/>
                    <a:pt x="42507" y="21600"/>
                  </a:cubicBezTo>
                  <a:lnTo>
                    <a:pt x="20907" y="21600"/>
                  </a:lnTo>
                  <a:close/>
                </a:path>
              </a:pathLst>
            </a:custGeom>
            <a:noFill/>
            <a:ln w="25400">
              <a:solidFill>
                <a:schemeClr val="hlink"/>
              </a:solidFill>
              <a:miter lim="800000"/>
              <a:headEnd type="arrow" w="sm" len="sm"/>
              <a:tailEnd type="arrow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2236" name="Text Box 11"/>
            <p:cNvSpPr txBox="1">
              <a:spLocks noChangeArrowheads="1"/>
            </p:cNvSpPr>
            <p:nvPr/>
          </p:nvSpPr>
          <p:spPr bwMode="auto">
            <a:xfrm>
              <a:off x="2471" y="3810"/>
              <a:ext cx="81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 dirty="0" smtClean="0">
                  <a:solidFill>
                    <a:schemeClr val="hlink"/>
                  </a:solidFill>
                  <a:latin typeface="Times New Roman" pitchFamily="18" charset="0"/>
                  <a:ea typeface="標楷體" pitchFamily="65" charset="-120"/>
                </a:rPr>
                <a:t>orthogonal</a:t>
              </a:r>
              <a:endParaRPr lang="en-US" altLang="zh-TW" sz="2000" dirty="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endParaRPr>
            </a:p>
          </p:txBody>
        </p:sp>
      </p:grpSp>
      <p:sp>
        <p:nvSpPr>
          <p:cNvPr id="13" name="矩形 6"/>
          <p:cNvSpPr>
            <a:spLocks noChangeArrowheads="1"/>
          </p:cNvSpPr>
          <p:nvPr/>
        </p:nvSpPr>
        <p:spPr bwMode="auto">
          <a:xfrm>
            <a:off x="6372225" y="5591175"/>
            <a:ext cx="25923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1463" indent="-271463">
              <a:defRPr/>
            </a:pPr>
            <a:r>
              <a:rPr lang="en-US" altLang="zh-TW" sz="1800" dirty="0">
                <a:solidFill>
                  <a:srgbClr val="0000FF"/>
                </a:solidFill>
                <a:latin typeface="+mn-lt"/>
                <a:ea typeface="標楷體" pitchFamily="65" charset="-120"/>
              </a:rPr>
              <a:t>※ Verify </a:t>
            </a:r>
            <a:r>
              <a:rPr lang="en-US" altLang="zh-TW" sz="1800" dirty="0" err="1">
                <a:solidFill>
                  <a:srgbClr val="0000FF"/>
                </a:solidFill>
                <a:latin typeface="+mn-lt"/>
                <a:ea typeface="標楷體" pitchFamily="65" charset="-120"/>
              </a:rPr>
              <a:t>Thm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標楷體" pitchFamily="65" charset="-120"/>
              </a:rPr>
              <a:t>. 7.9 that </a:t>
            </a:r>
            <a:r>
              <a:rPr lang="en-US" altLang="zh-TW" sz="1800" b="1" dirty="0">
                <a:solidFill>
                  <a:srgbClr val="0000FF"/>
                </a:solidFill>
                <a:latin typeface="+mn-lt"/>
                <a:ea typeface="標楷體" pitchFamily="65" charset="-120"/>
              </a:rPr>
              <a:t>v</a:t>
            </a:r>
            <a:r>
              <a:rPr lang="en-US" altLang="zh-TW" sz="1800" baseline="-25000" dirty="0">
                <a:solidFill>
                  <a:srgbClr val="0000FF"/>
                </a:solidFill>
                <a:latin typeface="+mn-lt"/>
                <a:ea typeface="標楷體" pitchFamily="65" charset="-120"/>
              </a:rPr>
              <a:t>1</a:t>
            </a:r>
            <a:r>
              <a:rPr lang="zh-TW" altLang="zh-TW" sz="1800" dirty="0">
                <a:solidFill>
                  <a:srgbClr val="0000FF"/>
                </a:solidFill>
                <a:latin typeface="+mn-lt"/>
              </a:rPr>
              <a:t>·</a:t>
            </a:r>
            <a:r>
              <a:rPr lang="en-US" altLang="zh-TW" sz="1800" b="1" dirty="0">
                <a:solidFill>
                  <a:srgbClr val="0000FF"/>
                </a:solidFill>
                <a:latin typeface="+mn-lt"/>
              </a:rPr>
              <a:t>v</a:t>
            </a:r>
            <a:r>
              <a:rPr lang="en-US" altLang="zh-TW" sz="1800" baseline="-25000" dirty="0">
                <a:solidFill>
                  <a:srgbClr val="0000FF"/>
                </a:solidFill>
                <a:latin typeface="+mn-lt"/>
              </a:rPr>
              <a:t>2</a:t>
            </a:r>
            <a:r>
              <a:rPr lang="en-US" altLang="zh-TW" sz="1800" dirty="0">
                <a:solidFill>
                  <a:srgbClr val="0000FF"/>
                </a:solidFill>
                <a:latin typeface="+mn-lt"/>
              </a:rPr>
              <a:t> = </a:t>
            </a:r>
            <a:r>
              <a:rPr lang="en-US" altLang="zh-TW" sz="1800" b="1" dirty="0">
                <a:solidFill>
                  <a:srgbClr val="0000FF"/>
                </a:solidFill>
                <a:latin typeface="Times New Roman"/>
                <a:ea typeface="標楷體" pitchFamily="65" charset="-120"/>
              </a:rPr>
              <a:t>v</a:t>
            </a:r>
            <a:r>
              <a:rPr lang="en-US" altLang="zh-TW" sz="1800" baseline="-25000" dirty="0">
                <a:solidFill>
                  <a:srgbClr val="0000FF"/>
                </a:solidFill>
                <a:latin typeface="Times New Roman"/>
                <a:ea typeface="標楷體" pitchFamily="65" charset="-120"/>
              </a:rPr>
              <a:t>1</a:t>
            </a:r>
            <a:r>
              <a:rPr lang="zh-TW" altLang="zh-TW" sz="1800" dirty="0">
                <a:solidFill>
                  <a:srgbClr val="0000FF"/>
                </a:solidFill>
                <a:latin typeface="Times New Roman"/>
              </a:rPr>
              <a:t>·</a:t>
            </a:r>
            <a:r>
              <a:rPr lang="en-US" altLang="zh-TW" sz="1800" b="1" dirty="0">
                <a:solidFill>
                  <a:srgbClr val="0000FF"/>
                </a:solidFill>
                <a:latin typeface="Times New Roman"/>
              </a:rPr>
              <a:t>v</a:t>
            </a:r>
            <a:r>
              <a:rPr lang="en-US" altLang="zh-TW" sz="1800" baseline="-25000" dirty="0">
                <a:solidFill>
                  <a:srgbClr val="0000FF"/>
                </a:solidFill>
                <a:latin typeface="Times New Roman"/>
              </a:rPr>
              <a:t>3</a:t>
            </a:r>
            <a:r>
              <a:rPr lang="en-US" altLang="zh-TW" sz="1800" dirty="0">
                <a:solidFill>
                  <a:srgbClr val="0000FF"/>
                </a:solidFill>
                <a:latin typeface="+mn-lt"/>
              </a:rPr>
              <a:t> = 0</a:t>
            </a:r>
            <a:endParaRPr lang="zh-TW" altLang="en-US" sz="1800" dirty="0">
              <a:solidFill>
                <a:srgbClr val="0000FF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55576" y="836712"/>
            <a:ext cx="7776864" cy="1440160"/>
          </a:xfrm>
          <a:noFill/>
        </p:spPr>
        <p:txBody>
          <a:bodyPr/>
          <a:lstStyle/>
          <a:p>
            <a:pPr marL="271463" indent="-271463" eaLnBrk="1" hangingPunct="1">
              <a:lnSpc>
                <a:spcPct val="100000"/>
              </a:lnSpc>
              <a:buNone/>
            </a:pPr>
            <a:r>
              <a:rPr lang="en-US" altLang="zh-TW" sz="2000" dirty="0" smtClean="0">
                <a:solidFill>
                  <a:srgbClr val="0000FF"/>
                </a:solidFill>
                <a:ea typeface="新細明體"/>
              </a:rPr>
              <a:t>※I</a:t>
            </a:r>
            <a:r>
              <a:rPr lang="en-US" altLang="zh-TW" sz="2000" dirty="0" smtClean="0">
                <a:solidFill>
                  <a:srgbClr val="0000FF"/>
                </a:solidFill>
              </a:rPr>
              <a:t>f </a:t>
            </a:r>
            <a:r>
              <a:rPr lang="en-US" altLang="zh-TW" sz="2000" b="1" dirty="0" smtClean="0">
                <a:solidFill>
                  <a:srgbClr val="0000FF"/>
                </a:solidFill>
              </a:rPr>
              <a:t>v</a:t>
            </a:r>
            <a:r>
              <a:rPr lang="en-US" altLang="zh-TW" sz="2000" baseline="-25000" dirty="0" smtClean="0">
                <a:solidFill>
                  <a:srgbClr val="0000FF"/>
                </a:solidFill>
              </a:rPr>
              <a:t>2</a:t>
            </a:r>
            <a:r>
              <a:rPr lang="en-US" altLang="zh-TW" sz="2000" dirty="0" smtClean="0">
                <a:solidFill>
                  <a:srgbClr val="0000FF"/>
                </a:solidFill>
              </a:rPr>
              <a:t> and </a:t>
            </a:r>
            <a:r>
              <a:rPr lang="en-US" altLang="zh-TW" sz="2000" b="1" dirty="0" smtClean="0">
                <a:solidFill>
                  <a:srgbClr val="0000FF"/>
                </a:solidFill>
              </a:rPr>
              <a:t>v</a:t>
            </a:r>
            <a:r>
              <a:rPr lang="en-US" altLang="zh-TW" sz="2000" baseline="-25000" dirty="0" smtClean="0">
                <a:solidFill>
                  <a:srgbClr val="0000FF"/>
                </a:solidFill>
              </a:rPr>
              <a:t>3</a:t>
            </a:r>
            <a:r>
              <a:rPr lang="en-US" altLang="zh-TW" sz="2000" dirty="0" smtClean="0">
                <a:solidFill>
                  <a:srgbClr val="0000FF"/>
                </a:solidFill>
              </a:rPr>
              <a:t> are not orthogonal, the Gram-Schmidt Process should be performed. Here we simply normalize </a:t>
            </a:r>
            <a:r>
              <a:rPr lang="en-US" altLang="zh-TW" sz="2000" b="1" dirty="0" smtClean="0">
                <a:solidFill>
                  <a:srgbClr val="0000FF"/>
                </a:solidFill>
              </a:rPr>
              <a:t>v</a:t>
            </a:r>
            <a:r>
              <a:rPr lang="en-US" altLang="zh-TW" sz="2000" baseline="-25000" dirty="0" smtClean="0">
                <a:solidFill>
                  <a:srgbClr val="0000FF"/>
                </a:solidFill>
              </a:rPr>
              <a:t>2</a:t>
            </a:r>
            <a:r>
              <a:rPr lang="en-US" altLang="zh-TW" sz="2000" dirty="0" smtClean="0">
                <a:solidFill>
                  <a:srgbClr val="0000FF"/>
                </a:solidFill>
              </a:rPr>
              <a:t> </a:t>
            </a:r>
            <a:r>
              <a:rPr lang="en-US" altLang="zh-TW" sz="2000" dirty="0">
                <a:solidFill>
                  <a:srgbClr val="0000FF"/>
                </a:solidFill>
              </a:rPr>
              <a:t>and </a:t>
            </a:r>
            <a:r>
              <a:rPr lang="en-US" altLang="zh-TW" sz="2000" b="1" dirty="0">
                <a:solidFill>
                  <a:srgbClr val="0000FF"/>
                </a:solidFill>
              </a:rPr>
              <a:t>v</a:t>
            </a:r>
            <a:r>
              <a:rPr lang="en-US" altLang="zh-TW" sz="2000" baseline="-25000" dirty="0">
                <a:solidFill>
                  <a:srgbClr val="0000FF"/>
                </a:solidFill>
              </a:rPr>
              <a:t>3</a:t>
            </a:r>
            <a:r>
              <a:rPr lang="en-US" altLang="zh-TW" sz="2000" dirty="0" smtClean="0">
                <a:solidFill>
                  <a:srgbClr val="0000FF"/>
                </a:solidFill>
              </a:rPr>
              <a:t> to find the corresponding unit vectors</a:t>
            </a:r>
          </a:p>
        </p:txBody>
      </p:sp>
      <p:graphicFrame>
        <p:nvGraphicFramePr>
          <p:cNvPr id="5325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82453368"/>
              </p:ext>
            </p:extLst>
          </p:nvPr>
        </p:nvGraphicFramePr>
        <p:xfrm>
          <a:off x="1133475" y="1916113"/>
          <a:ext cx="6562725" cy="889000"/>
        </p:xfrm>
        <a:graphic>
          <a:graphicData uri="http://schemas.openxmlformats.org/presentationml/2006/ole">
            <p:oleObj spid="_x0000_s54135" name="Equation" r:id="rId3" imgW="3276360" imgH="444240" progId="">
              <p:embed/>
            </p:oleObj>
          </a:graphicData>
        </a:graphic>
      </p:graphicFrame>
      <p:graphicFrame>
        <p:nvGraphicFramePr>
          <p:cNvPr id="5325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18722706"/>
              </p:ext>
            </p:extLst>
          </p:nvPr>
        </p:nvGraphicFramePr>
        <p:xfrm>
          <a:off x="1074241" y="3442270"/>
          <a:ext cx="2359025" cy="1471613"/>
        </p:xfrm>
        <a:graphic>
          <a:graphicData uri="http://schemas.openxmlformats.org/presentationml/2006/ole">
            <p:oleObj spid="_x0000_s54136" name="Equation" r:id="rId4" imgW="1181100" imgH="736600" progId="">
              <p:embed/>
            </p:oleObj>
          </a:graphicData>
        </a:graphic>
      </p:graphicFrame>
      <p:graphicFrame>
        <p:nvGraphicFramePr>
          <p:cNvPr id="5325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49621722"/>
              </p:ext>
            </p:extLst>
          </p:nvPr>
        </p:nvGraphicFramePr>
        <p:xfrm>
          <a:off x="3707904" y="3501008"/>
          <a:ext cx="3195637" cy="1268412"/>
        </p:xfrm>
        <a:graphic>
          <a:graphicData uri="http://schemas.openxmlformats.org/presentationml/2006/ole">
            <p:oleObj spid="_x0000_s54137" name="Equation" r:id="rId5" imgW="1600200" imgH="635000" progId="Equation.3">
              <p:embed/>
            </p:oleObj>
          </a:graphicData>
        </a:graphic>
      </p:graphicFrame>
      <p:graphicFrame>
        <p:nvGraphicFramePr>
          <p:cNvPr id="5325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861228480"/>
              </p:ext>
            </p:extLst>
          </p:nvPr>
        </p:nvGraphicFramePr>
        <p:xfrm>
          <a:off x="1802904" y="4913883"/>
          <a:ext cx="1476375" cy="457200"/>
        </p:xfrm>
        <a:graphic>
          <a:graphicData uri="http://schemas.openxmlformats.org/presentationml/2006/ole">
            <p:oleObj spid="_x0000_s54138" name="Equation" r:id="rId6" imgW="736600" imgH="228600" progId="">
              <p:embed/>
            </p:oleObj>
          </a:graphicData>
        </a:graphic>
      </p:graphicFrame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938255" y="5877272"/>
            <a:ext cx="7776864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96850" indent="-19685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4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+mn-lt"/>
                <a:ea typeface="+mn-ea"/>
                <a:cs typeface="+mn-cs"/>
              </a:defRPr>
            </a:lvl1pPr>
            <a:lvl2pPr marL="571500" indent="-1143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4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779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+mn-ea"/>
              </a:defRPr>
            </a:lvl9pPr>
          </a:lstStyle>
          <a:p>
            <a:pPr marL="354013" indent="-354013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altLang="zh-TW" sz="2000" dirty="0" smtClean="0">
                <a:solidFill>
                  <a:srgbClr val="0000FF"/>
                </a:solidFill>
                <a:ea typeface="新細明體"/>
              </a:rPr>
              <a:t>※ Note that t</a:t>
            </a:r>
            <a:r>
              <a:rPr lang="en-US" altLang="zh-TW" sz="2000" dirty="0" smtClean="0">
                <a:solidFill>
                  <a:srgbClr val="0000FF"/>
                </a:solidFill>
              </a:rPr>
              <a:t>here are some calculation error in the solution of Ex.9 in the text book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253413" cy="601663"/>
          </a:xfrm>
        </p:spPr>
        <p:txBody>
          <a:bodyPr/>
          <a:lstStyle/>
          <a:p>
            <a:pPr eaLnBrk="1" hangingPunct="1"/>
            <a:r>
              <a:rPr lang="en-US" altLang="zh-TW" sz="3100" smtClean="0"/>
              <a:t>7.4 Applications of Eigenvalues and Eigenvectors</a:t>
            </a:r>
          </a:p>
        </p:txBody>
      </p:sp>
      <p:sp>
        <p:nvSpPr>
          <p:cNvPr id="47112" name="Rectangle 20"/>
          <p:cNvSpPr>
            <a:spLocks noChangeArrowheads="1"/>
          </p:cNvSpPr>
          <p:nvPr/>
        </p:nvSpPr>
        <p:spPr bwMode="auto">
          <a:xfrm>
            <a:off x="395288" y="950913"/>
            <a:ext cx="83915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96850" indent="-196850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  <a:defRPr/>
            </a:pPr>
            <a:r>
              <a:rPr lang="en-US" altLang="zh-TW" dirty="0">
                <a:solidFill>
                  <a:schemeClr val="hlink"/>
                </a:solidFill>
                <a:latin typeface="+mn-lt"/>
                <a:ea typeface="新細明體" pitchFamily="18" charset="-120"/>
              </a:rPr>
              <a:t>The rotation for quadratic equation: </a:t>
            </a:r>
            <a:r>
              <a:rPr lang="en-US" altLang="zh-TW" i="1" dirty="0">
                <a:solidFill>
                  <a:srgbClr val="FF0000"/>
                </a:solidFill>
                <a:latin typeface="Times New Roman"/>
                <a:ea typeface="新細明體" pitchFamily="18" charset="-120"/>
              </a:rPr>
              <a:t>ax</a:t>
            </a:r>
            <a:r>
              <a:rPr lang="en-US" altLang="zh-TW" baseline="30000" dirty="0">
                <a:solidFill>
                  <a:srgbClr val="FF0000"/>
                </a:solidFill>
                <a:latin typeface="Times New Roman"/>
                <a:ea typeface="新細明體" pitchFamily="18" charset="-120"/>
              </a:rPr>
              <a:t>2</a:t>
            </a:r>
            <a:r>
              <a:rPr lang="en-US" altLang="zh-TW" dirty="0">
                <a:solidFill>
                  <a:srgbClr val="FF0000"/>
                </a:solidFill>
                <a:latin typeface="Times New Roman"/>
                <a:ea typeface="新細明體" pitchFamily="18" charset="-120"/>
              </a:rPr>
              <a:t>+</a:t>
            </a:r>
            <a:r>
              <a:rPr lang="en-US" altLang="zh-TW" i="1" dirty="0">
                <a:solidFill>
                  <a:srgbClr val="FF0000"/>
                </a:solidFill>
                <a:latin typeface="Times New Roman"/>
                <a:ea typeface="新細明體" pitchFamily="18" charset="-120"/>
              </a:rPr>
              <a:t>bxy</a:t>
            </a:r>
            <a:r>
              <a:rPr lang="en-US" altLang="zh-TW" dirty="0">
                <a:solidFill>
                  <a:srgbClr val="FF0000"/>
                </a:solidFill>
                <a:latin typeface="Times New Roman"/>
                <a:ea typeface="新細明體" pitchFamily="18" charset="-120"/>
              </a:rPr>
              <a:t>+</a:t>
            </a:r>
            <a:r>
              <a:rPr lang="en-US" altLang="zh-TW" i="1" dirty="0">
                <a:solidFill>
                  <a:srgbClr val="FF0000"/>
                </a:solidFill>
                <a:latin typeface="Times New Roman"/>
                <a:ea typeface="新細明體" pitchFamily="18" charset="-120"/>
              </a:rPr>
              <a:t>cy</a:t>
            </a:r>
            <a:r>
              <a:rPr lang="en-US" altLang="zh-TW" baseline="30000" dirty="0">
                <a:solidFill>
                  <a:srgbClr val="FF0000"/>
                </a:solidFill>
                <a:latin typeface="Times New Roman"/>
                <a:ea typeface="新細明體" pitchFamily="18" charset="-120"/>
              </a:rPr>
              <a:t>2</a:t>
            </a:r>
            <a:r>
              <a:rPr lang="en-US" altLang="zh-TW" dirty="0">
                <a:solidFill>
                  <a:srgbClr val="FF0000"/>
                </a:solidFill>
                <a:latin typeface="Times New Roman"/>
                <a:ea typeface="新細明體" pitchFamily="18" charset="-120"/>
              </a:rPr>
              <a:t>+</a:t>
            </a:r>
            <a:r>
              <a:rPr lang="en-US" altLang="zh-TW" i="1" dirty="0">
                <a:solidFill>
                  <a:srgbClr val="FF0000"/>
                </a:solidFill>
                <a:latin typeface="Times New Roman"/>
                <a:ea typeface="新細明體" pitchFamily="18" charset="-120"/>
              </a:rPr>
              <a:t>dx</a:t>
            </a:r>
            <a:r>
              <a:rPr lang="en-US" altLang="zh-TW" dirty="0">
                <a:solidFill>
                  <a:srgbClr val="FF0000"/>
                </a:solidFill>
                <a:latin typeface="Times New Roman"/>
                <a:ea typeface="新細明體" pitchFamily="18" charset="-120"/>
              </a:rPr>
              <a:t>+</a:t>
            </a:r>
            <a:r>
              <a:rPr lang="en-US" altLang="zh-TW" i="1" dirty="0">
                <a:solidFill>
                  <a:srgbClr val="FF0000"/>
                </a:solidFill>
                <a:latin typeface="Times New Roman"/>
                <a:ea typeface="新細明體" pitchFamily="18" charset="-120"/>
              </a:rPr>
              <a:t>ey</a:t>
            </a:r>
            <a:r>
              <a:rPr lang="en-US" altLang="zh-TW" dirty="0">
                <a:solidFill>
                  <a:srgbClr val="FF0000"/>
                </a:solidFill>
                <a:latin typeface="Times New Roman"/>
                <a:ea typeface="新細明體" pitchFamily="18" charset="-120"/>
              </a:rPr>
              <a:t>+</a:t>
            </a:r>
            <a:r>
              <a:rPr lang="en-US" altLang="zh-TW" i="1" dirty="0">
                <a:solidFill>
                  <a:srgbClr val="FF0000"/>
                </a:solidFill>
                <a:latin typeface="Times New Roman"/>
                <a:ea typeface="新細明體" pitchFamily="18" charset="-120"/>
              </a:rPr>
              <a:t>f </a:t>
            </a:r>
            <a:r>
              <a:rPr lang="en-US" altLang="zh-TW" dirty="0">
                <a:solidFill>
                  <a:srgbClr val="FF0000"/>
                </a:solidFill>
                <a:latin typeface="Times New Roman"/>
                <a:ea typeface="新細明體" pitchFamily="18" charset="-120"/>
              </a:rPr>
              <a:t>= 0</a:t>
            </a:r>
            <a:endParaRPr lang="en-US" altLang="zh-TW" dirty="0">
              <a:solidFill>
                <a:schemeClr val="hlink"/>
              </a:solidFill>
              <a:latin typeface="+mn-lt"/>
              <a:ea typeface="新細明體" pitchFamily="18" charset="-120"/>
            </a:endParaRPr>
          </a:p>
          <a:p>
            <a:pPr marL="196850" indent="-196850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  <a:defRPr/>
            </a:pPr>
            <a:endParaRPr lang="en-US" altLang="zh-TW" dirty="0">
              <a:solidFill>
                <a:schemeClr val="hlink"/>
              </a:solidFill>
              <a:latin typeface="+mn-lt"/>
              <a:ea typeface="新細明體" pitchFamily="18" charset="-12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28625" y="1500188"/>
            <a:ext cx="7924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96850" indent="-1968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  <a:defRPr/>
            </a:pPr>
            <a:r>
              <a:rPr lang="en-US" altLang="zh-TW" kern="0" dirty="0">
                <a:solidFill>
                  <a:schemeClr val="hlink"/>
                </a:solidFill>
                <a:latin typeface="+mn-lt"/>
                <a:ea typeface="+mn-ea"/>
              </a:rPr>
              <a:t>Ex 5: Identify the graphs of the following quadratic equations</a:t>
            </a:r>
          </a:p>
        </p:txBody>
      </p:sp>
      <p:graphicFrame>
        <p:nvGraphicFramePr>
          <p:cNvPr id="54274" name="Object 4"/>
          <p:cNvGraphicFramePr>
            <a:graphicFrameLocks noChangeAspect="1"/>
          </p:cNvGraphicFramePr>
          <p:nvPr/>
        </p:nvGraphicFramePr>
        <p:xfrm>
          <a:off x="1000125" y="2071688"/>
          <a:ext cx="2692400" cy="457200"/>
        </p:xfrm>
        <a:graphic>
          <a:graphicData uri="http://schemas.openxmlformats.org/presentationml/2006/ole">
            <p:oleObj spid="_x0000_s54919" name="Equation" r:id="rId3" imgW="1346200" imgH="228600" progId="">
              <p:embed/>
            </p:oleObj>
          </a:graphicData>
        </a:graphic>
      </p:graphicFrame>
      <p:sp>
        <p:nvSpPr>
          <p:cNvPr id="54280" name="Rectangle 5"/>
          <p:cNvSpPr>
            <a:spLocks noChangeArrowheads="1"/>
          </p:cNvSpPr>
          <p:nvPr/>
        </p:nvSpPr>
        <p:spPr bwMode="auto">
          <a:xfrm>
            <a:off x="571500" y="2571750"/>
            <a:ext cx="7696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Sol:</a:t>
            </a:r>
            <a:endParaRPr lang="en-US" altLang="zh-TW">
              <a:latin typeface="Times New Roman" pitchFamily="18" charset="0"/>
              <a:ea typeface="標楷體" pitchFamily="65" charset="-120"/>
            </a:endParaRPr>
          </a:p>
        </p:txBody>
      </p:sp>
      <p:graphicFrame>
        <p:nvGraphicFramePr>
          <p:cNvPr id="54275" name="Object 6"/>
          <p:cNvGraphicFramePr>
            <a:graphicFrameLocks noChangeAspect="1"/>
          </p:cNvGraphicFramePr>
          <p:nvPr/>
        </p:nvGraphicFramePr>
        <p:xfrm>
          <a:off x="895350" y="3286125"/>
          <a:ext cx="5976938" cy="838200"/>
        </p:xfrm>
        <a:graphic>
          <a:graphicData uri="http://schemas.openxmlformats.org/presentationml/2006/ole">
            <p:oleObj spid="_x0000_s54920" name="Equation" r:id="rId4" imgW="2984500" imgH="419100" progId="">
              <p:embed/>
            </p:oleObj>
          </a:graphicData>
        </a:graphic>
      </p:graphicFrame>
      <p:graphicFrame>
        <p:nvGraphicFramePr>
          <p:cNvPr id="54276" name="Object 7"/>
          <p:cNvGraphicFramePr>
            <a:graphicFrameLocks noChangeAspect="1"/>
          </p:cNvGraphicFramePr>
          <p:nvPr/>
        </p:nvGraphicFramePr>
        <p:xfrm>
          <a:off x="4500563" y="2043113"/>
          <a:ext cx="3810000" cy="457200"/>
        </p:xfrm>
        <a:graphic>
          <a:graphicData uri="http://schemas.openxmlformats.org/presentationml/2006/ole">
            <p:oleObj spid="_x0000_s54921" name="Equation" r:id="rId5" imgW="1905000" imgH="228600" progId="">
              <p:embed/>
            </p:oleObj>
          </a:graphicData>
        </a:graphic>
      </p:graphicFrame>
      <p:pic>
        <p:nvPicPr>
          <p:cNvPr id="73736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57422" y="4071942"/>
            <a:ext cx="2428875" cy="2474595"/>
          </a:xfrm>
          <a:prstGeom prst="rect">
            <a:avLst/>
          </a:prstGeom>
          <a:noFill/>
          <a:ln w="25400" cap="flat" cmpd="sng">
            <a:noFill/>
            <a:prstDash val="solid"/>
            <a:miter lim="800000"/>
            <a:headEnd type="none" w="med" len="med"/>
            <a:tailEnd type="none" w="sm" len="sm"/>
          </a:ln>
          <a:scene3d>
            <a:camera prst="orthographicFront">
              <a:rot lat="0" lon="0" rev="48000"/>
            </a:camera>
            <a:lightRig rig="threePt" dir="t"/>
          </a:scene3d>
        </p:spPr>
      </p:pic>
      <p:sp>
        <p:nvSpPr>
          <p:cNvPr id="20" name="文字方塊 11"/>
          <p:cNvSpPr txBox="1">
            <a:spLocks noChangeArrowheads="1"/>
          </p:cNvSpPr>
          <p:nvPr/>
        </p:nvSpPr>
        <p:spPr bwMode="auto">
          <a:xfrm>
            <a:off x="5143500" y="4643438"/>
            <a:ext cx="37147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>
              <a:lnSpc>
                <a:spcPct val="110000"/>
              </a:lnSpc>
              <a:defRPr/>
            </a:pP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※ Since there is no </a:t>
            </a:r>
            <a:r>
              <a:rPr lang="en-US" altLang="zh-TW" sz="1800" i="1" dirty="0" err="1">
                <a:solidFill>
                  <a:srgbClr val="0000FF"/>
                </a:solidFill>
                <a:latin typeface="+mn-lt"/>
                <a:ea typeface="新細明體" pitchFamily="18" charset="-120"/>
              </a:rPr>
              <a:t>xy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-term, it is easy to derive the standard form and it is apparent that this equation represents an ellipse.</a:t>
            </a:r>
            <a:endParaRPr lang="zh-TW" altLang="en-US" sz="1800" i="1" baseline="30000" dirty="0">
              <a:solidFill>
                <a:srgbClr val="0000FF"/>
              </a:solidFill>
              <a:latin typeface="+mn-lt"/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298" name="Object 7"/>
          <p:cNvGraphicFramePr>
            <a:graphicFrameLocks noChangeAspect="1"/>
          </p:cNvGraphicFramePr>
          <p:nvPr/>
        </p:nvGraphicFramePr>
        <p:xfrm>
          <a:off x="785813" y="1000125"/>
          <a:ext cx="3810000" cy="457200"/>
        </p:xfrm>
        <a:graphic>
          <a:graphicData uri="http://schemas.openxmlformats.org/presentationml/2006/ole">
            <p:oleObj spid="_x0000_s55730" name="Equation" r:id="rId3" imgW="1905000" imgH="228600" progId="">
              <p:embed/>
            </p:oleObj>
          </a:graphicData>
        </a:graphic>
      </p:graphicFrame>
      <p:sp>
        <p:nvSpPr>
          <p:cNvPr id="20" name="文字方塊 11"/>
          <p:cNvSpPr txBox="1">
            <a:spLocks noChangeArrowheads="1"/>
          </p:cNvSpPr>
          <p:nvPr/>
        </p:nvSpPr>
        <p:spPr bwMode="auto">
          <a:xfrm>
            <a:off x="1000125" y="1403350"/>
            <a:ext cx="75009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>
              <a:lnSpc>
                <a:spcPct val="110000"/>
              </a:lnSpc>
              <a:defRPr/>
            </a:pP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※ Since there is a </a:t>
            </a:r>
            <a:r>
              <a:rPr lang="en-US" altLang="zh-TW" sz="1800" i="1" dirty="0" err="1">
                <a:solidFill>
                  <a:srgbClr val="0000FF"/>
                </a:solidFill>
                <a:latin typeface="+mn-lt"/>
                <a:ea typeface="新細明體" pitchFamily="18" charset="-120"/>
              </a:rPr>
              <a:t>xy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-term, it is difficult to identify the graph of this equation. In fact, it is also an ellipse, which is oblique on the </a:t>
            </a:r>
            <a:r>
              <a:rPr lang="en-US" altLang="zh-TW" sz="1800" i="1" dirty="0" err="1">
                <a:solidFill>
                  <a:srgbClr val="0000FF"/>
                </a:solidFill>
                <a:latin typeface="+mn-lt"/>
                <a:ea typeface="新細明體" pitchFamily="18" charset="-120"/>
              </a:rPr>
              <a:t>xy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-plane.</a:t>
            </a:r>
            <a:endParaRPr lang="en-US" altLang="zh-TW" sz="1800" i="1" baseline="30000" dirty="0">
              <a:solidFill>
                <a:srgbClr val="0000FF"/>
              </a:solidFill>
              <a:latin typeface="+mn-lt"/>
              <a:ea typeface="新細明體" pitchFamily="18" charset="-120"/>
            </a:endParaRPr>
          </a:p>
          <a:p>
            <a:pPr marL="273050" indent="-273050">
              <a:lnSpc>
                <a:spcPct val="110000"/>
              </a:lnSpc>
              <a:defRPr/>
            </a:pPr>
            <a:endParaRPr lang="en-US" altLang="zh-TW" sz="1800" dirty="0">
              <a:solidFill>
                <a:srgbClr val="0000FF"/>
              </a:solidFill>
              <a:latin typeface="+mn-lt"/>
              <a:ea typeface="新細明體" pitchFamily="18" charset="-120"/>
            </a:endParaRPr>
          </a:p>
        </p:txBody>
      </p:sp>
      <p:pic>
        <p:nvPicPr>
          <p:cNvPr id="7475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2204864"/>
            <a:ext cx="2491740" cy="2960370"/>
          </a:xfrm>
          <a:prstGeom prst="rect">
            <a:avLst/>
          </a:prstGeom>
          <a:noFill/>
          <a:ln w="25400" cap="flat" cmpd="sng">
            <a:noFill/>
            <a:prstDash val="solid"/>
            <a:miter lim="800000"/>
            <a:headEnd type="none" w="med" len="med"/>
            <a:tailEnd type="none" w="sm" len="sm"/>
          </a:ln>
          <a:scene3d>
            <a:camera prst="orthographicFront">
              <a:rot lat="0" lon="0" rev="30000"/>
            </a:camera>
            <a:lightRig rig="threePt" dir="t"/>
          </a:scene3d>
        </p:spPr>
      </p:pic>
      <p:sp>
        <p:nvSpPr>
          <p:cNvPr id="14" name="文字方塊 11"/>
          <p:cNvSpPr txBox="1">
            <a:spLocks noChangeArrowheads="1"/>
          </p:cNvSpPr>
          <p:nvPr/>
        </p:nvSpPr>
        <p:spPr bwMode="auto">
          <a:xfrm>
            <a:off x="3995738" y="2276475"/>
            <a:ext cx="504031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>
              <a:lnSpc>
                <a:spcPct val="110000"/>
              </a:lnSpc>
              <a:defRPr/>
            </a:pP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※ There is a easy way to identify the graph of quadratic equation. The basic idea is to rotate the </a:t>
            </a:r>
            <a:r>
              <a:rPr lang="en-US" altLang="zh-TW" sz="18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x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- and </a:t>
            </a:r>
            <a:r>
              <a:rPr lang="en-US" altLang="zh-TW" sz="18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y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-axes to </a:t>
            </a:r>
            <a:r>
              <a:rPr lang="en-US" altLang="zh-TW" sz="18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x’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- and </a:t>
            </a:r>
            <a:r>
              <a:rPr lang="en-US" altLang="zh-TW" sz="18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y’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-axes such that there is no more </a:t>
            </a:r>
            <a:r>
              <a:rPr lang="en-US" altLang="zh-TW" sz="1800" i="1" dirty="0" err="1">
                <a:solidFill>
                  <a:srgbClr val="0000FF"/>
                </a:solidFill>
                <a:latin typeface="+mn-lt"/>
                <a:ea typeface="新細明體" pitchFamily="18" charset="-120"/>
              </a:rPr>
              <a:t>x’y</a:t>
            </a:r>
            <a:r>
              <a:rPr lang="en-US" altLang="zh-TW" sz="18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’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-term in the new quadratic equation.</a:t>
            </a:r>
          </a:p>
        </p:txBody>
      </p:sp>
      <p:grpSp>
        <p:nvGrpSpPr>
          <p:cNvPr id="55303" name="群組 8"/>
          <p:cNvGrpSpPr>
            <a:grpSpLocks/>
          </p:cNvGrpSpPr>
          <p:nvPr/>
        </p:nvGrpSpPr>
        <p:grpSpPr bwMode="auto">
          <a:xfrm>
            <a:off x="4067175" y="3573463"/>
            <a:ext cx="4897438" cy="1531937"/>
            <a:chOff x="4067944" y="3573016"/>
            <a:chExt cx="4896544" cy="1532727"/>
          </a:xfrm>
        </p:grpSpPr>
        <p:sp>
          <p:nvSpPr>
            <p:cNvPr id="13" name="文字方塊 11"/>
            <p:cNvSpPr txBox="1">
              <a:spLocks noChangeArrowheads="1"/>
            </p:cNvSpPr>
            <p:nvPr/>
          </p:nvSpPr>
          <p:spPr bwMode="auto">
            <a:xfrm>
              <a:off x="4067944" y="3573016"/>
              <a:ext cx="4896544" cy="15327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73050" indent="-273050">
                <a:lnSpc>
                  <a:spcPct val="130000"/>
                </a:lnSpc>
                <a:defRPr/>
              </a:pPr>
              <a:r>
                <a:rPr lang="en-US" altLang="zh-TW" sz="1800" dirty="0">
                  <a:solidFill>
                    <a:srgbClr val="0000FF"/>
                  </a:solidFill>
                  <a:latin typeface="+mn-lt"/>
                  <a:ea typeface="新細明體" pitchFamily="18" charset="-120"/>
                </a:rPr>
                <a:t>※ In the above example, if we rotate the </a:t>
              </a:r>
              <a:r>
                <a:rPr lang="en-US" altLang="zh-TW" sz="1800" i="1" dirty="0">
                  <a:solidFill>
                    <a:srgbClr val="0000FF"/>
                  </a:solidFill>
                  <a:latin typeface="+mn-lt"/>
                  <a:ea typeface="新細明體" pitchFamily="18" charset="-120"/>
                </a:rPr>
                <a:t>x</a:t>
              </a:r>
              <a:r>
                <a:rPr lang="en-US" altLang="zh-TW" sz="1800" dirty="0">
                  <a:solidFill>
                    <a:srgbClr val="0000FF"/>
                  </a:solidFill>
                  <a:latin typeface="+mn-lt"/>
                  <a:ea typeface="新細明體" pitchFamily="18" charset="-120"/>
                </a:rPr>
                <a:t>- and </a:t>
              </a:r>
              <a:r>
                <a:rPr lang="en-US" altLang="zh-TW" sz="1800" i="1" dirty="0">
                  <a:solidFill>
                    <a:srgbClr val="0000FF"/>
                  </a:solidFill>
                  <a:latin typeface="+mn-lt"/>
                  <a:ea typeface="新細明體" pitchFamily="18" charset="-120"/>
                </a:rPr>
                <a:t>y</a:t>
              </a:r>
              <a:r>
                <a:rPr lang="en-US" altLang="zh-TW" sz="1800" dirty="0">
                  <a:solidFill>
                    <a:srgbClr val="0000FF"/>
                  </a:solidFill>
                  <a:latin typeface="+mn-lt"/>
                  <a:ea typeface="新細明體" pitchFamily="18" charset="-120"/>
                </a:rPr>
                <a:t>-axes by 45 degree counterclockwise, the new quadratic equation                               can be derived, which represents an ellipse apparently.</a:t>
              </a:r>
            </a:p>
          </p:txBody>
        </p:sp>
        <p:graphicFrame>
          <p:nvGraphicFramePr>
            <p:cNvPr id="55299" name="Object 6"/>
            <p:cNvGraphicFramePr>
              <a:graphicFrameLocks noChangeAspect="1"/>
            </p:cNvGraphicFramePr>
            <p:nvPr/>
          </p:nvGraphicFramePr>
          <p:xfrm>
            <a:off x="6085172" y="4199240"/>
            <a:ext cx="1727188" cy="669920"/>
          </p:xfrm>
          <a:graphic>
            <a:graphicData uri="http://schemas.openxmlformats.org/presentationml/2006/ole">
              <p:oleObj spid="_x0000_s55731" name="Equation" r:id="rId5" imgW="1079500" imgH="419100" progId="">
                <p:embed/>
              </p:oleObj>
            </a:graphicData>
          </a:graphic>
        </p:graphicFrame>
      </p:grpSp>
      <p:sp>
        <p:nvSpPr>
          <p:cNvPr id="10" name="文字方塊 11"/>
          <p:cNvSpPr txBox="1">
            <a:spLocks noChangeArrowheads="1"/>
          </p:cNvSpPr>
          <p:nvPr/>
        </p:nvSpPr>
        <p:spPr bwMode="auto">
          <a:xfrm>
            <a:off x="1187450" y="5516563"/>
            <a:ext cx="6985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>
              <a:lnSpc>
                <a:spcPct val="110000"/>
              </a:lnSpc>
              <a:defRPr/>
            </a:pP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※ In Section 4.8, the rotation of conics is achieved by changing basis, but here the </a:t>
            </a:r>
            <a:r>
              <a:rPr lang="en-US" altLang="zh-TW" sz="1800" dirty="0" err="1" smtClean="0">
                <a:solidFill>
                  <a:srgbClr val="0000FF"/>
                </a:solidFill>
                <a:latin typeface="+mn-lt"/>
                <a:ea typeface="新細明體" pitchFamily="18" charset="-120"/>
              </a:rPr>
              <a:t>diagonalization</a:t>
            </a:r>
            <a:r>
              <a:rPr lang="en-US" altLang="zh-TW" sz="1800" dirty="0" smtClean="0">
                <a:solidFill>
                  <a:srgbClr val="0000FF"/>
                </a:solidFill>
                <a:latin typeface="+mn-lt"/>
                <a:ea typeface="新細明體" pitchFamily="18" charset="-120"/>
              </a:rPr>
              <a:t> technique 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based on eigenvalues and </a:t>
            </a:r>
            <a:r>
              <a:rPr lang="en-US" altLang="zh-TW" sz="1800" dirty="0" err="1">
                <a:solidFill>
                  <a:srgbClr val="0000FF"/>
                </a:solidFill>
                <a:latin typeface="+mn-lt"/>
                <a:ea typeface="新細明體" pitchFamily="18" charset="-120"/>
              </a:rPr>
              <a:t>eignvectors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 is applied to solving the rotation problem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10"/>
          <p:cNvSpPr>
            <a:spLocks noChangeArrowheads="1"/>
          </p:cNvSpPr>
          <p:nvPr/>
        </p:nvSpPr>
        <p:spPr bwMode="auto">
          <a:xfrm>
            <a:off x="357188" y="846287"/>
            <a:ext cx="8501062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61950" indent="-361950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 sz="2000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※ </a:t>
            </a:r>
            <a:r>
              <a:rPr lang="en-US" altLang="zh-TW" sz="2000" dirty="0" smtClean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Geometrically speaking, </a:t>
            </a:r>
            <a:r>
              <a:rPr lang="en-US" altLang="zh-TW" sz="2000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multiplying a vector (</a:t>
            </a:r>
            <a:r>
              <a:rPr lang="en-US" altLang="zh-TW" sz="2000" i="1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x</a:t>
            </a:r>
            <a:r>
              <a:rPr lang="en-US" altLang="zh-TW" sz="2000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, </a:t>
            </a:r>
            <a:r>
              <a:rPr lang="en-US" altLang="zh-TW" sz="2000" i="1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y</a:t>
            </a:r>
            <a:r>
              <a:rPr lang="en-US" altLang="zh-TW" sz="2000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) in</a:t>
            </a:r>
            <a:r>
              <a:rPr lang="en-US" altLang="zh-TW" sz="2000" i="1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 R</a:t>
            </a:r>
            <a:r>
              <a:rPr lang="en-US" altLang="zh-TW" sz="2000" baseline="40000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2</a:t>
            </a:r>
            <a:r>
              <a:rPr lang="en-US" altLang="zh-TW" sz="2000" i="1" baseline="30000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  </a:t>
            </a:r>
            <a:r>
              <a:rPr lang="en-US" altLang="zh-TW" sz="2000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by the matrix </a:t>
            </a:r>
            <a:r>
              <a:rPr lang="en-US" altLang="zh-TW" sz="2000" i="1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A</a:t>
            </a:r>
            <a:r>
              <a:rPr lang="en-US" altLang="zh-TW" sz="2000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 corresponds to a reflection to the </a:t>
            </a:r>
            <a:r>
              <a:rPr lang="en-US" altLang="zh-TW" sz="2000" i="1" dirty="0" smtClean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y</a:t>
            </a:r>
            <a:r>
              <a:rPr lang="en-US" altLang="zh-TW" sz="2000" dirty="0" smtClean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-axis</a:t>
            </a:r>
            <a:endParaRPr lang="en-US" altLang="zh-TW" sz="2000" dirty="0">
              <a:solidFill>
                <a:srgbClr val="0000FF"/>
              </a:solidFill>
              <a:latin typeface="Times New Roman" pitchFamily="18" charset="0"/>
              <a:ea typeface="標楷體" pitchFamily="65" charset="-120"/>
            </a:endParaRPr>
          </a:p>
        </p:txBody>
      </p:sp>
      <p:pic>
        <p:nvPicPr>
          <p:cNvPr id="5127" name="Picture 11" descr="7-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9087" y="4303907"/>
            <a:ext cx="2591025" cy="2365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12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83407832"/>
              </p:ext>
            </p:extLst>
          </p:nvPr>
        </p:nvGraphicFramePr>
        <p:xfrm>
          <a:off x="1408336" y="1844824"/>
          <a:ext cx="5395912" cy="1925637"/>
        </p:xfrm>
        <a:graphic>
          <a:graphicData uri="http://schemas.openxmlformats.org/presentationml/2006/ole">
            <p:oleObj spid="_x0000_s5347" name="Equation" r:id="rId4" imgW="2705100" imgH="9652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"/>
          <p:cNvSpPr>
            <a:spLocks noChangeArrowheads="1"/>
          </p:cNvSpPr>
          <p:nvPr/>
        </p:nvSpPr>
        <p:spPr bwMode="auto">
          <a:xfrm>
            <a:off x="500063" y="2786063"/>
            <a:ext cx="8391525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96850" indent="-19685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  <a:defRPr/>
            </a:pPr>
            <a:r>
              <a:rPr lang="en-US" altLang="zh-TW" dirty="0">
                <a:solidFill>
                  <a:schemeClr val="hlink"/>
                </a:solidFill>
                <a:latin typeface="+mn-lt"/>
                <a:ea typeface="新細明體" pitchFamily="18" charset="-120"/>
              </a:rPr>
              <a:t>Matrix of the quadratic form:</a:t>
            </a:r>
          </a:p>
          <a:p>
            <a:pPr marL="196850" indent="-19685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defRPr/>
            </a:pPr>
            <a:r>
              <a:rPr lang="en-US" altLang="zh-TW" i="1" dirty="0">
                <a:solidFill>
                  <a:schemeClr val="hlink"/>
                </a:solidFill>
                <a:latin typeface="+mn-lt"/>
                <a:ea typeface="新細明體" pitchFamily="18" charset="-120"/>
              </a:rPr>
              <a:t>	    </a:t>
            </a:r>
          </a:p>
          <a:p>
            <a:pPr marL="196850" indent="-19685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defRPr/>
            </a:pPr>
            <a:r>
              <a:rPr lang="en-US" altLang="zh-TW" i="1" dirty="0">
                <a:solidFill>
                  <a:schemeClr val="hlink"/>
                </a:solidFill>
                <a:latin typeface="+mn-lt"/>
                <a:ea typeface="新細明體" pitchFamily="18" charset="-120"/>
              </a:rPr>
              <a:t>	</a:t>
            </a:r>
          </a:p>
          <a:p>
            <a:pPr marL="196850" indent="-19685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defRPr/>
            </a:pPr>
            <a:r>
              <a:rPr lang="en-US" altLang="zh-TW" i="1" dirty="0">
                <a:solidFill>
                  <a:schemeClr val="hlink"/>
                </a:solidFill>
                <a:latin typeface="+mn-lt"/>
                <a:ea typeface="新細明體" pitchFamily="18" charset="-120"/>
              </a:rPr>
              <a:t>	</a:t>
            </a:r>
          </a:p>
          <a:p>
            <a:pPr marL="196850" indent="-19685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defRPr/>
            </a:pP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	If we define </a:t>
            </a:r>
            <a:r>
              <a:rPr lang="en-US" altLang="zh-TW" i="1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X</a:t>
            </a: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 =       , then </a:t>
            </a:r>
            <a:r>
              <a:rPr lang="en-US" altLang="zh-TW" i="1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X</a:t>
            </a:r>
            <a:r>
              <a:rPr lang="en-US" altLang="zh-TW" i="1" baseline="30000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T</a:t>
            </a:r>
            <a:r>
              <a:rPr lang="en-US" altLang="zh-TW" i="1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AX=</a:t>
            </a:r>
            <a:r>
              <a:rPr lang="en-US" altLang="zh-TW" i="1" dirty="0">
                <a:solidFill>
                  <a:srgbClr val="1C1C1C"/>
                </a:solidFill>
                <a:latin typeface="Times New Roman"/>
                <a:ea typeface="新細明體" pitchFamily="18" charset="-120"/>
              </a:rPr>
              <a:t> ax</a:t>
            </a:r>
            <a:r>
              <a:rPr lang="en-US" altLang="zh-TW" i="1" baseline="30000" dirty="0">
                <a:solidFill>
                  <a:srgbClr val="1C1C1C"/>
                </a:solidFill>
                <a:latin typeface="Times New Roman"/>
                <a:ea typeface="新細明體" pitchFamily="18" charset="-120"/>
              </a:rPr>
              <a:t>2 </a:t>
            </a:r>
            <a:r>
              <a:rPr lang="en-US" altLang="zh-TW" i="1" dirty="0">
                <a:solidFill>
                  <a:srgbClr val="1C1C1C"/>
                </a:solidFill>
                <a:latin typeface="Times New Roman"/>
                <a:ea typeface="新細明體" pitchFamily="18" charset="-120"/>
              </a:rPr>
              <a:t>+ </a:t>
            </a:r>
            <a:r>
              <a:rPr lang="en-US" altLang="zh-TW" i="1" dirty="0" err="1">
                <a:solidFill>
                  <a:srgbClr val="1C1C1C"/>
                </a:solidFill>
                <a:latin typeface="Times New Roman"/>
                <a:ea typeface="新細明體" pitchFamily="18" charset="-120"/>
              </a:rPr>
              <a:t>bxy</a:t>
            </a:r>
            <a:r>
              <a:rPr lang="en-US" altLang="zh-TW" i="1" dirty="0">
                <a:solidFill>
                  <a:srgbClr val="1C1C1C"/>
                </a:solidFill>
                <a:latin typeface="Times New Roman"/>
                <a:ea typeface="新細明體" pitchFamily="18" charset="-120"/>
              </a:rPr>
              <a:t> + cy</a:t>
            </a:r>
            <a:r>
              <a:rPr lang="en-US" altLang="zh-TW" i="1" baseline="30000" dirty="0">
                <a:solidFill>
                  <a:srgbClr val="1C1C1C"/>
                </a:solidFill>
                <a:latin typeface="Times New Roman"/>
                <a:ea typeface="新細明體" pitchFamily="18" charset="-120"/>
              </a:rPr>
              <a:t>2 </a:t>
            </a:r>
            <a:r>
              <a:rPr lang="en-US" altLang="zh-TW" i="1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. </a:t>
            </a: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In fact, the quadratic equation can be expressed in terms of </a:t>
            </a:r>
            <a:r>
              <a:rPr lang="en-US" altLang="zh-TW" i="1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X</a:t>
            </a: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 as </a:t>
            </a:r>
            <a:r>
              <a:rPr lang="en-US" altLang="zh-TW" dirty="0" smtClean="0">
                <a:solidFill>
                  <a:schemeClr val="bg2"/>
                </a:solidFill>
                <a:latin typeface="+mn-lt"/>
                <a:ea typeface="新細明體" pitchFamily="18" charset="-120"/>
              </a:rPr>
              <a:t>follows</a:t>
            </a:r>
            <a:endParaRPr lang="en-US" altLang="zh-TW" dirty="0">
              <a:solidFill>
                <a:schemeClr val="bg2"/>
              </a:solidFill>
              <a:latin typeface="+mn-lt"/>
              <a:ea typeface="新細明體" pitchFamily="18" charset="-120"/>
            </a:endParaRPr>
          </a:p>
        </p:txBody>
      </p:sp>
      <p:sp>
        <p:nvSpPr>
          <p:cNvPr id="47112" name="Rectangle 20"/>
          <p:cNvSpPr>
            <a:spLocks noChangeArrowheads="1"/>
          </p:cNvSpPr>
          <p:nvPr/>
        </p:nvSpPr>
        <p:spPr bwMode="auto">
          <a:xfrm>
            <a:off x="395288" y="950913"/>
            <a:ext cx="7891462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96850" indent="-196850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  <a:defRPr/>
            </a:pPr>
            <a:r>
              <a:rPr lang="en-US" altLang="zh-TW" dirty="0">
                <a:solidFill>
                  <a:schemeClr val="hlink"/>
                </a:solidFill>
                <a:latin typeface="+mn-lt"/>
                <a:ea typeface="新細明體" pitchFamily="18" charset="-120"/>
              </a:rPr>
              <a:t>Quadratic form </a:t>
            </a:r>
            <a:r>
              <a:rPr lang="en-US" altLang="zh-TW" dirty="0">
                <a:solidFill>
                  <a:schemeClr val="hlink"/>
                </a:solidFill>
                <a:latin typeface="+mn-ea"/>
                <a:ea typeface="+mn-ea"/>
              </a:rPr>
              <a:t>(</a:t>
            </a:r>
            <a:r>
              <a:rPr lang="zh-TW" altLang="en-US" dirty="0">
                <a:solidFill>
                  <a:schemeClr val="hlink"/>
                </a:solidFill>
                <a:latin typeface="+mn-ea"/>
                <a:ea typeface="+mn-ea"/>
              </a:rPr>
              <a:t>二次形式</a:t>
            </a:r>
            <a:r>
              <a:rPr lang="en-US" altLang="zh-TW" dirty="0">
                <a:solidFill>
                  <a:schemeClr val="hlink"/>
                </a:solidFill>
                <a:latin typeface="+mn-ea"/>
                <a:ea typeface="+mn-ea"/>
              </a:rPr>
              <a:t>)</a:t>
            </a:r>
            <a:r>
              <a:rPr lang="en-US" altLang="zh-TW" dirty="0">
                <a:solidFill>
                  <a:schemeClr val="hlink"/>
                </a:solidFill>
                <a:latin typeface="+mn-lt"/>
                <a:ea typeface="新細明體" pitchFamily="18" charset="-120"/>
              </a:rPr>
              <a:t>: </a:t>
            </a:r>
          </a:p>
          <a:p>
            <a:pPr marL="196850" indent="-196850">
              <a:spcBef>
                <a:spcPct val="20000"/>
              </a:spcBef>
              <a:buClr>
                <a:schemeClr val="tx1"/>
              </a:buClr>
              <a:buSzPct val="40000"/>
              <a:defRPr/>
            </a:pPr>
            <a:r>
              <a:rPr lang="en-US" altLang="zh-TW" i="1" dirty="0">
                <a:solidFill>
                  <a:schemeClr val="hlink"/>
                </a:solidFill>
                <a:latin typeface="+mn-lt"/>
                <a:ea typeface="新細明體" pitchFamily="18" charset="-120"/>
              </a:rPr>
              <a:t>			    	</a:t>
            </a:r>
            <a:r>
              <a:rPr lang="en-US" altLang="zh-TW" i="1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ax</a:t>
            </a:r>
            <a:r>
              <a:rPr lang="en-US" altLang="zh-TW" baseline="30000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2 </a:t>
            </a: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+ </a:t>
            </a:r>
            <a:r>
              <a:rPr lang="en-US" altLang="zh-TW" i="1" dirty="0" err="1">
                <a:solidFill>
                  <a:schemeClr val="bg2"/>
                </a:solidFill>
                <a:latin typeface="+mn-lt"/>
                <a:ea typeface="新細明體" pitchFamily="18" charset="-120"/>
              </a:rPr>
              <a:t>bxy</a:t>
            </a:r>
            <a:r>
              <a:rPr lang="en-US" altLang="zh-TW" i="1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 </a:t>
            </a: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+ </a:t>
            </a:r>
            <a:r>
              <a:rPr lang="en-US" altLang="zh-TW" i="1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cy</a:t>
            </a:r>
            <a:r>
              <a:rPr lang="en-US" altLang="zh-TW" baseline="30000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2</a:t>
            </a:r>
          </a:p>
          <a:p>
            <a:pPr marL="196850" indent="-196850">
              <a:spcBef>
                <a:spcPct val="20000"/>
              </a:spcBef>
              <a:buClr>
                <a:schemeClr val="tx1"/>
              </a:buClr>
              <a:buSzPct val="40000"/>
              <a:defRPr/>
            </a:pP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	is the quadratic form associated with the quadratic equation </a:t>
            </a:r>
            <a:r>
              <a:rPr lang="en-US" altLang="zh-TW" i="1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ax</a:t>
            </a:r>
            <a:r>
              <a:rPr lang="en-US" altLang="zh-TW" baseline="30000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2 </a:t>
            </a: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+ </a:t>
            </a:r>
            <a:r>
              <a:rPr lang="en-US" altLang="zh-TW" i="1" dirty="0" err="1">
                <a:solidFill>
                  <a:schemeClr val="bg2"/>
                </a:solidFill>
                <a:latin typeface="+mn-lt"/>
                <a:ea typeface="新細明體" pitchFamily="18" charset="-120"/>
              </a:rPr>
              <a:t>bxy</a:t>
            </a:r>
            <a:r>
              <a:rPr lang="en-US" altLang="zh-TW" i="1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 </a:t>
            </a: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+ </a:t>
            </a:r>
            <a:r>
              <a:rPr lang="en-US" altLang="zh-TW" i="1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cy</a:t>
            </a:r>
            <a:r>
              <a:rPr lang="en-US" altLang="zh-TW" baseline="30000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2 </a:t>
            </a: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+ </a:t>
            </a:r>
            <a:r>
              <a:rPr lang="en-US" altLang="zh-TW" i="1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dx </a:t>
            </a: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+ </a:t>
            </a:r>
            <a:r>
              <a:rPr lang="en-US" altLang="zh-TW" i="1" dirty="0" err="1">
                <a:solidFill>
                  <a:schemeClr val="bg2"/>
                </a:solidFill>
                <a:latin typeface="+mn-lt"/>
                <a:ea typeface="新細明體" pitchFamily="18" charset="-120"/>
              </a:rPr>
              <a:t>ey</a:t>
            </a:r>
            <a:r>
              <a:rPr lang="en-US" altLang="zh-TW" i="1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 </a:t>
            </a: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+ </a:t>
            </a:r>
            <a:r>
              <a:rPr lang="en-US" altLang="zh-TW" i="1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f </a:t>
            </a: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= </a:t>
            </a:r>
            <a:r>
              <a:rPr lang="en-US" altLang="zh-TW" dirty="0" smtClean="0">
                <a:solidFill>
                  <a:schemeClr val="bg2"/>
                </a:solidFill>
                <a:latin typeface="+mn-lt"/>
                <a:ea typeface="新細明體" pitchFamily="18" charset="-120"/>
              </a:rPr>
              <a:t>0</a:t>
            </a:r>
            <a:endParaRPr lang="en-US" altLang="zh-TW" dirty="0">
              <a:solidFill>
                <a:schemeClr val="bg2"/>
              </a:solidFill>
              <a:latin typeface="+mn-lt"/>
              <a:ea typeface="新細明體" pitchFamily="18" charset="-120"/>
            </a:endParaRPr>
          </a:p>
        </p:txBody>
      </p:sp>
      <p:graphicFrame>
        <p:nvGraphicFramePr>
          <p:cNvPr id="56322" name="Object 4"/>
          <p:cNvGraphicFramePr>
            <a:graphicFrameLocks noChangeAspect="1"/>
          </p:cNvGraphicFramePr>
          <p:nvPr/>
        </p:nvGraphicFramePr>
        <p:xfrm>
          <a:off x="3000375" y="3571875"/>
          <a:ext cx="2133600" cy="914400"/>
        </p:xfrm>
        <a:graphic>
          <a:graphicData uri="http://schemas.openxmlformats.org/presentationml/2006/ole">
            <p:oleObj spid="_x0000_s56963" name="Equation" r:id="rId3" imgW="1066800" imgH="457200" progId="">
              <p:embed/>
            </p:oleObj>
          </a:graphicData>
        </a:graphic>
      </p:graphicFrame>
      <p:graphicFrame>
        <p:nvGraphicFramePr>
          <p:cNvPr id="56323" name="Object 6"/>
          <p:cNvGraphicFramePr>
            <a:graphicFrameLocks noChangeAspect="1"/>
          </p:cNvGraphicFramePr>
          <p:nvPr/>
        </p:nvGraphicFramePr>
        <p:xfrm>
          <a:off x="2752725" y="4572000"/>
          <a:ext cx="533400" cy="914400"/>
        </p:xfrm>
        <a:graphic>
          <a:graphicData uri="http://schemas.openxmlformats.org/presentationml/2006/ole">
            <p:oleObj spid="_x0000_s56964" name="Equation" r:id="rId4" imgW="266584" imgH="457002" progId="">
              <p:embed/>
            </p:oleObj>
          </a:graphicData>
        </a:graphic>
      </p:graphicFrame>
      <p:graphicFrame>
        <p:nvGraphicFramePr>
          <p:cNvPr id="5632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893295793"/>
              </p:ext>
            </p:extLst>
          </p:nvPr>
        </p:nvGraphicFramePr>
        <p:xfrm>
          <a:off x="2668588" y="5929313"/>
          <a:ext cx="2794000" cy="508000"/>
        </p:xfrm>
        <a:graphic>
          <a:graphicData uri="http://schemas.openxmlformats.org/presentationml/2006/ole">
            <p:oleObj spid="_x0000_s56965" name="Equation" r:id="rId5" imgW="1396800" imgH="253800" progId="">
              <p:embed/>
            </p:oleObj>
          </a:graphicData>
        </a:graphic>
      </p:graphicFrame>
      <p:sp>
        <p:nvSpPr>
          <p:cNvPr id="8" name="文字方塊 11"/>
          <p:cNvSpPr txBox="1">
            <a:spLocks noChangeArrowheads="1"/>
          </p:cNvSpPr>
          <p:nvPr/>
        </p:nvSpPr>
        <p:spPr bwMode="auto">
          <a:xfrm>
            <a:off x="5578788" y="3717032"/>
            <a:ext cx="3347814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3050" indent="-273050">
              <a:lnSpc>
                <a:spcPct val="110000"/>
              </a:lnSpc>
              <a:defRPr/>
            </a:pP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※ </a:t>
            </a:r>
            <a:r>
              <a:rPr lang="en-US" altLang="zh-TW" sz="1800" dirty="0" smtClean="0">
                <a:solidFill>
                  <a:srgbClr val="0000FF"/>
                </a:solidFill>
                <a:latin typeface="+mn-lt"/>
                <a:ea typeface="新細明體" pitchFamily="18" charset="-120"/>
              </a:rPr>
              <a:t>Note that </a:t>
            </a:r>
            <a:r>
              <a:rPr lang="en-US" altLang="zh-TW" sz="1800" i="1" dirty="0" smtClean="0">
                <a:solidFill>
                  <a:srgbClr val="0000FF"/>
                </a:solidFill>
                <a:latin typeface="+mn-lt"/>
                <a:ea typeface="新細明體" pitchFamily="18" charset="-120"/>
              </a:rPr>
              <a:t>A</a:t>
            </a:r>
            <a:r>
              <a:rPr lang="en-US" altLang="zh-TW" sz="1800" dirty="0" smtClean="0">
                <a:solidFill>
                  <a:srgbClr val="0000FF"/>
                </a:solidFill>
                <a:latin typeface="+mn-lt"/>
                <a:ea typeface="新細明體" pitchFamily="18" charset="-120"/>
              </a:rPr>
              <a:t> is a symmetric matrix</a:t>
            </a:r>
            <a:endParaRPr lang="zh-TW" altLang="en-US" sz="1800" i="1" baseline="30000" dirty="0">
              <a:solidFill>
                <a:srgbClr val="0000FF"/>
              </a:solidFill>
              <a:latin typeface="+mn-lt"/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2" name="Rectangle 20"/>
          <p:cNvSpPr>
            <a:spLocks noChangeArrowheads="1"/>
          </p:cNvSpPr>
          <p:nvPr/>
        </p:nvSpPr>
        <p:spPr bwMode="auto">
          <a:xfrm>
            <a:off x="395288" y="950913"/>
            <a:ext cx="8391525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96850" indent="-196850">
              <a:spcBef>
                <a:spcPts val="9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  <a:defRPr/>
            </a:pPr>
            <a:r>
              <a:rPr lang="en-US" altLang="zh-TW" dirty="0">
                <a:solidFill>
                  <a:schemeClr val="hlink"/>
                </a:solidFill>
                <a:latin typeface="+mn-lt"/>
                <a:ea typeface="新細明體" pitchFamily="18" charset="-120"/>
              </a:rPr>
              <a:t>Principal Axes </a:t>
            </a:r>
            <a:r>
              <a:rPr lang="en-US" altLang="zh-TW" dirty="0" smtClean="0">
                <a:solidFill>
                  <a:schemeClr val="hlink"/>
                </a:solidFill>
                <a:latin typeface="+mn-lt"/>
                <a:ea typeface="新細明體" pitchFamily="18" charset="-120"/>
              </a:rPr>
              <a:t>Theorem</a:t>
            </a:r>
            <a:endParaRPr lang="en-US" altLang="zh-TW" dirty="0">
              <a:solidFill>
                <a:schemeClr val="hlink"/>
              </a:solidFill>
              <a:latin typeface="+mn-lt"/>
              <a:ea typeface="新細明體" pitchFamily="18" charset="-120"/>
            </a:endParaRPr>
          </a:p>
          <a:p>
            <a:pPr marL="452438" lvl="1">
              <a:spcBef>
                <a:spcPts val="900"/>
              </a:spcBef>
              <a:buClr>
                <a:schemeClr val="tx1"/>
              </a:buClr>
              <a:buSzPct val="40000"/>
              <a:defRPr/>
            </a:pP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For a conic whose equation is </a:t>
            </a:r>
            <a:r>
              <a:rPr lang="en-US" altLang="zh-TW" i="1" dirty="0">
                <a:solidFill>
                  <a:srgbClr val="1C1C1C"/>
                </a:solidFill>
                <a:latin typeface="Times New Roman"/>
                <a:ea typeface="新細明體" pitchFamily="18" charset="-120"/>
              </a:rPr>
              <a:t>ax</a:t>
            </a:r>
            <a:r>
              <a:rPr lang="en-US" altLang="zh-TW" baseline="30000" dirty="0">
                <a:solidFill>
                  <a:srgbClr val="1C1C1C"/>
                </a:solidFill>
                <a:latin typeface="Times New Roman"/>
                <a:ea typeface="新細明體" pitchFamily="18" charset="-120"/>
              </a:rPr>
              <a:t>2 </a:t>
            </a:r>
            <a:r>
              <a:rPr lang="en-US" altLang="zh-TW" dirty="0">
                <a:solidFill>
                  <a:srgbClr val="1C1C1C"/>
                </a:solidFill>
                <a:latin typeface="Times New Roman"/>
                <a:ea typeface="新細明體" pitchFamily="18" charset="-120"/>
              </a:rPr>
              <a:t>+ </a:t>
            </a:r>
            <a:r>
              <a:rPr lang="en-US" altLang="zh-TW" i="1" dirty="0" err="1">
                <a:solidFill>
                  <a:srgbClr val="1C1C1C"/>
                </a:solidFill>
                <a:latin typeface="Times New Roman"/>
                <a:ea typeface="新細明體" pitchFamily="18" charset="-120"/>
              </a:rPr>
              <a:t>bxy</a:t>
            </a:r>
            <a:r>
              <a:rPr lang="en-US" altLang="zh-TW" i="1" dirty="0">
                <a:solidFill>
                  <a:srgbClr val="1C1C1C"/>
                </a:solidFill>
                <a:latin typeface="Times New Roman"/>
                <a:ea typeface="新細明體" pitchFamily="18" charset="-120"/>
              </a:rPr>
              <a:t> </a:t>
            </a:r>
            <a:r>
              <a:rPr lang="en-US" altLang="zh-TW" dirty="0">
                <a:solidFill>
                  <a:srgbClr val="1C1C1C"/>
                </a:solidFill>
                <a:latin typeface="Times New Roman"/>
                <a:ea typeface="新細明體" pitchFamily="18" charset="-120"/>
              </a:rPr>
              <a:t>+ </a:t>
            </a:r>
            <a:r>
              <a:rPr lang="en-US" altLang="zh-TW" i="1" dirty="0">
                <a:solidFill>
                  <a:srgbClr val="1C1C1C"/>
                </a:solidFill>
                <a:latin typeface="Times New Roman"/>
                <a:ea typeface="新細明體" pitchFamily="18" charset="-120"/>
              </a:rPr>
              <a:t>cy</a:t>
            </a:r>
            <a:r>
              <a:rPr lang="en-US" altLang="zh-TW" baseline="30000" dirty="0">
                <a:solidFill>
                  <a:srgbClr val="1C1C1C"/>
                </a:solidFill>
                <a:latin typeface="Times New Roman"/>
                <a:ea typeface="新細明體" pitchFamily="18" charset="-120"/>
              </a:rPr>
              <a:t>2 </a:t>
            </a:r>
            <a:r>
              <a:rPr lang="en-US" altLang="zh-TW" dirty="0">
                <a:solidFill>
                  <a:srgbClr val="1C1C1C"/>
                </a:solidFill>
                <a:latin typeface="Times New Roman"/>
                <a:ea typeface="新細明體" pitchFamily="18" charset="-120"/>
              </a:rPr>
              <a:t>+ </a:t>
            </a:r>
            <a:r>
              <a:rPr lang="en-US" altLang="zh-TW" i="1" dirty="0" err="1">
                <a:solidFill>
                  <a:srgbClr val="1C1C1C"/>
                </a:solidFill>
                <a:latin typeface="Times New Roman"/>
                <a:ea typeface="新細明體" pitchFamily="18" charset="-120"/>
              </a:rPr>
              <a:t>dx</a:t>
            </a:r>
            <a:r>
              <a:rPr lang="en-US" altLang="zh-TW" i="1" dirty="0">
                <a:solidFill>
                  <a:srgbClr val="1C1C1C"/>
                </a:solidFill>
                <a:latin typeface="Times New Roman"/>
                <a:ea typeface="新細明體" pitchFamily="18" charset="-120"/>
              </a:rPr>
              <a:t> </a:t>
            </a:r>
            <a:r>
              <a:rPr lang="en-US" altLang="zh-TW" dirty="0">
                <a:solidFill>
                  <a:srgbClr val="1C1C1C"/>
                </a:solidFill>
                <a:latin typeface="Times New Roman"/>
                <a:ea typeface="新細明體" pitchFamily="18" charset="-120"/>
              </a:rPr>
              <a:t>+ </a:t>
            </a:r>
            <a:r>
              <a:rPr lang="en-US" altLang="zh-TW" i="1" dirty="0" err="1">
                <a:solidFill>
                  <a:srgbClr val="1C1C1C"/>
                </a:solidFill>
                <a:latin typeface="Times New Roman"/>
                <a:ea typeface="新細明體" pitchFamily="18" charset="-120"/>
              </a:rPr>
              <a:t>ey</a:t>
            </a:r>
            <a:r>
              <a:rPr lang="en-US" altLang="zh-TW" i="1" dirty="0">
                <a:solidFill>
                  <a:srgbClr val="1C1C1C"/>
                </a:solidFill>
                <a:latin typeface="Times New Roman"/>
                <a:ea typeface="新細明體" pitchFamily="18" charset="-120"/>
              </a:rPr>
              <a:t> </a:t>
            </a:r>
            <a:r>
              <a:rPr lang="en-US" altLang="zh-TW" dirty="0">
                <a:solidFill>
                  <a:srgbClr val="1C1C1C"/>
                </a:solidFill>
                <a:latin typeface="Times New Roman"/>
                <a:ea typeface="新細明體" pitchFamily="18" charset="-120"/>
              </a:rPr>
              <a:t>+ </a:t>
            </a:r>
            <a:r>
              <a:rPr lang="en-US" altLang="zh-TW" i="1" dirty="0">
                <a:solidFill>
                  <a:srgbClr val="1C1C1C"/>
                </a:solidFill>
                <a:latin typeface="Times New Roman"/>
                <a:ea typeface="新細明體" pitchFamily="18" charset="-120"/>
              </a:rPr>
              <a:t>f </a:t>
            </a:r>
            <a:r>
              <a:rPr lang="en-US" altLang="zh-TW" dirty="0">
                <a:solidFill>
                  <a:srgbClr val="1C1C1C"/>
                </a:solidFill>
                <a:latin typeface="Times New Roman"/>
                <a:ea typeface="新細明體" pitchFamily="18" charset="-120"/>
              </a:rPr>
              <a:t>= 0, the rotation to eliminate the </a:t>
            </a:r>
            <a:r>
              <a:rPr lang="en-US" altLang="zh-TW" i="1" dirty="0" err="1">
                <a:solidFill>
                  <a:srgbClr val="1C1C1C"/>
                </a:solidFill>
                <a:latin typeface="Times New Roman"/>
                <a:ea typeface="新細明體" pitchFamily="18" charset="-120"/>
              </a:rPr>
              <a:t>xy</a:t>
            </a:r>
            <a:r>
              <a:rPr lang="en-US" altLang="zh-TW" dirty="0">
                <a:solidFill>
                  <a:srgbClr val="1C1C1C"/>
                </a:solidFill>
                <a:latin typeface="Times New Roman"/>
                <a:ea typeface="新細明體" pitchFamily="18" charset="-120"/>
              </a:rPr>
              <a:t>-term is achieved by </a:t>
            </a:r>
            <a:r>
              <a:rPr lang="en-US" altLang="zh-TW" i="1" dirty="0">
                <a:solidFill>
                  <a:srgbClr val="1C1C1C"/>
                </a:solidFill>
                <a:latin typeface="Times New Roman"/>
                <a:ea typeface="新細明體" pitchFamily="18" charset="-120"/>
              </a:rPr>
              <a:t>X</a:t>
            </a:r>
            <a:r>
              <a:rPr lang="en-US" altLang="zh-TW" dirty="0">
                <a:solidFill>
                  <a:srgbClr val="1C1C1C"/>
                </a:solidFill>
                <a:latin typeface="Times New Roman"/>
                <a:ea typeface="新細明體" pitchFamily="18" charset="-120"/>
              </a:rPr>
              <a:t> = </a:t>
            </a:r>
            <a:r>
              <a:rPr lang="en-US" altLang="zh-TW" i="1" dirty="0">
                <a:solidFill>
                  <a:srgbClr val="1C1C1C"/>
                </a:solidFill>
                <a:latin typeface="Times New Roman"/>
                <a:ea typeface="新細明體" pitchFamily="18" charset="-120"/>
              </a:rPr>
              <a:t>PX’</a:t>
            </a:r>
            <a:r>
              <a:rPr lang="en-US" altLang="zh-TW" dirty="0">
                <a:solidFill>
                  <a:srgbClr val="1C1C1C"/>
                </a:solidFill>
                <a:latin typeface="Times New Roman"/>
                <a:ea typeface="新細明體" pitchFamily="18" charset="-120"/>
              </a:rPr>
              <a:t>, where</a:t>
            </a: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 </a:t>
            </a:r>
            <a:r>
              <a:rPr lang="en-US" altLang="zh-TW" i="1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P</a:t>
            </a: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 is an orthogonal matrix that </a:t>
            </a:r>
            <a:r>
              <a:rPr lang="en-US" altLang="zh-TW" dirty="0" err="1">
                <a:solidFill>
                  <a:schemeClr val="bg2"/>
                </a:solidFill>
                <a:latin typeface="+mn-lt"/>
                <a:ea typeface="新細明體" pitchFamily="18" charset="-120"/>
              </a:rPr>
              <a:t>diagonalizes</a:t>
            </a: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 </a:t>
            </a:r>
            <a:r>
              <a:rPr lang="en-US" altLang="zh-TW" i="1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A</a:t>
            </a: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. That is,</a:t>
            </a:r>
          </a:p>
          <a:p>
            <a:pPr marL="452438" lvl="1">
              <a:spcBef>
                <a:spcPts val="900"/>
              </a:spcBef>
              <a:buClr>
                <a:schemeClr val="tx1"/>
              </a:buClr>
              <a:buSzPct val="40000"/>
              <a:defRPr/>
            </a:pPr>
            <a:endParaRPr lang="en-US" altLang="zh-TW" dirty="0">
              <a:solidFill>
                <a:schemeClr val="bg2"/>
              </a:solidFill>
              <a:latin typeface="+mn-lt"/>
              <a:ea typeface="新細明體" pitchFamily="18" charset="-120"/>
            </a:endParaRPr>
          </a:p>
          <a:p>
            <a:pPr marL="452438" lvl="1">
              <a:spcBef>
                <a:spcPts val="900"/>
              </a:spcBef>
              <a:buClr>
                <a:schemeClr val="tx1"/>
              </a:buClr>
              <a:buSzPct val="40000"/>
              <a:defRPr/>
            </a:pPr>
            <a:endParaRPr lang="en-US" altLang="zh-TW" dirty="0">
              <a:solidFill>
                <a:schemeClr val="bg2"/>
              </a:solidFill>
              <a:latin typeface="+mn-lt"/>
              <a:ea typeface="新細明體" pitchFamily="18" charset="-120"/>
            </a:endParaRPr>
          </a:p>
          <a:p>
            <a:pPr marL="452438" lvl="1">
              <a:spcBef>
                <a:spcPts val="900"/>
              </a:spcBef>
              <a:buClr>
                <a:schemeClr val="tx1"/>
              </a:buClr>
              <a:buSzPct val="40000"/>
              <a:defRPr/>
            </a:pP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where </a:t>
            </a:r>
            <a:r>
              <a:rPr lang="el-GR" altLang="zh-TW" i="1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λ</a:t>
            </a:r>
            <a:r>
              <a:rPr lang="en-US" altLang="zh-TW" baseline="-25000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1</a:t>
            </a: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 and </a:t>
            </a:r>
            <a:r>
              <a:rPr lang="el-GR" altLang="zh-TW" i="1" dirty="0">
                <a:solidFill>
                  <a:srgbClr val="1C1C1C"/>
                </a:solidFill>
                <a:latin typeface="Times New Roman"/>
                <a:ea typeface="新細明體" pitchFamily="18" charset="-120"/>
              </a:rPr>
              <a:t>λ</a:t>
            </a:r>
            <a:r>
              <a:rPr lang="en-US" altLang="zh-TW" baseline="-25000" dirty="0">
                <a:solidFill>
                  <a:srgbClr val="1C1C1C"/>
                </a:solidFill>
                <a:latin typeface="Times New Roman"/>
                <a:ea typeface="新細明體" pitchFamily="18" charset="-120"/>
              </a:rPr>
              <a:t>2</a:t>
            </a:r>
            <a:r>
              <a:rPr lang="en-US" altLang="zh-TW" dirty="0">
                <a:solidFill>
                  <a:srgbClr val="1C1C1C"/>
                </a:solidFill>
                <a:latin typeface="Times New Roman"/>
                <a:ea typeface="新細明體" pitchFamily="18" charset="-120"/>
              </a:rPr>
              <a:t> are </a:t>
            </a:r>
            <a:r>
              <a:rPr lang="en-US" altLang="zh-TW" dirty="0" err="1">
                <a:solidFill>
                  <a:srgbClr val="1C1C1C"/>
                </a:solidFill>
                <a:latin typeface="Times New Roman"/>
                <a:ea typeface="新細明體" pitchFamily="18" charset="-120"/>
              </a:rPr>
              <a:t>eigenvalues</a:t>
            </a:r>
            <a:r>
              <a:rPr lang="en-US" altLang="zh-TW" dirty="0">
                <a:solidFill>
                  <a:srgbClr val="1C1C1C"/>
                </a:solidFill>
                <a:latin typeface="Times New Roman"/>
                <a:ea typeface="新細明體" pitchFamily="18" charset="-120"/>
              </a:rPr>
              <a:t> of </a:t>
            </a:r>
            <a:r>
              <a:rPr lang="en-US" altLang="zh-TW" i="1" dirty="0">
                <a:solidFill>
                  <a:srgbClr val="1C1C1C"/>
                </a:solidFill>
                <a:latin typeface="Times New Roman"/>
                <a:ea typeface="新細明體" pitchFamily="18" charset="-120"/>
              </a:rPr>
              <a:t>A</a:t>
            </a:r>
            <a:r>
              <a:rPr lang="en-US" altLang="zh-TW" dirty="0">
                <a:solidFill>
                  <a:srgbClr val="1C1C1C"/>
                </a:solidFill>
                <a:latin typeface="Times New Roman"/>
                <a:ea typeface="新細明體" pitchFamily="18" charset="-120"/>
              </a:rPr>
              <a:t>.</a:t>
            </a: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 The equation for the rotated conic is given by</a:t>
            </a:r>
          </a:p>
        </p:txBody>
      </p:sp>
      <p:graphicFrame>
        <p:nvGraphicFramePr>
          <p:cNvPr id="57346" name="Object 4"/>
          <p:cNvGraphicFramePr>
            <a:graphicFrameLocks noChangeAspect="1"/>
          </p:cNvGraphicFramePr>
          <p:nvPr/>
        </p:nvGraphicFramePr>
        <p:xfrm>
          <a:off x="2312988" y="2679700"/>
          <a:ext cx="3987800" cy="965200"/>
        </p:xfrm>
        <a:graphic>
          <a:graphicData uri="http://schemas.openxmlformats.org/presentationml/2006/ole">
            <p:oleObj spid="_x0000_s57773" name="Equation" r:id="rId3" imgW="1993900" imgH="482600" progId="">
              <p:embed/>
            </p:oleObj>
          </a:graphicData>
        </a:graphic>
      </p:graphicFrame>
      <p:graphicFrame>
        <p:nvGraphicFramePr>
          <p:cNvPr id="5734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78149460"/>
              </p:ext>
            </p:extLst>
          </p:nvPr>
        </p:nvGraphicFramePr>
        <p:xfrm>
          <a:off x="2227263" y="4576763"/>
          <a:ext cx="4622800" cy="508000"/>
        </p:xfrm>
        <a:graphic>
          <a:graphicData uri="http://schemas.openxmlformats.org/presentationml/2006/ole">
            <p:oleObj spid="_x0000_s57774" name="Equation" r:id="rId4" imgW="2311200" imgH="2538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5"/>
          <p:cNvSpPr>
            <a:spLocks noChangeArrowheads="1"/>
          </p:cNvSpPr>
          <p:nvPr/>
        </p:nvSpPr>
        <p:spPr bwMode="auto">
          <a:xfrm>
            <a:off x="357188" y="765175"/>
            <a:ext cx="7696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Pf:</a:t>
            </a:r>
            <a:endParaRPr lang="en-US" altLang="zh-TW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auto">
          <a:xfrm>
            <a:off x="323850" y="1073150"/>
            <a:ext cx="8105775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2438" lvl="1">
              <a:spcBef>
                <a:spcPct val="20000"/>
              </a:spcBef>
              <a:buClr>
                <a:schemeClr val="tx1"/>
              </a:buClr>
              <a:buSzPct val="40000"/>
              <a:defRPr/>
            </a:pP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According to </a:t>
            </a:r>
            <a:r>
              <a:rPr lang="en-US" altLang="zh-TW" dirty="0" err="1">
                <a:solidFill>
                  <a:schemeClr val="bg2"/>
                </a:solidFill>
                <a:latin typeface="+mn-lt"/>
                <a:ea typeface="新細明體" pitchFamily="18" charset="-120"/>
              </a:rPr>
              <a:t>Thm</a:t>
            </a: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. 7.10, since </a:t>
            </a:r>
            <a:r>
              <a:rPr lang="en-US" altLang="zh-TW" i="1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A</a:t>
            </a: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 is symmetric, we can conclude that there exists an orthogonal matrix </a:t>
            </a:r>
            <a:r>
              <a:rPr lang="en-US" altLang="zh-TW" i="1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P</a:t>
            </a: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 such that </a:t>
            </a:r>
            <a:r>
              <a:rPr lang="en-US" altLang="zh-TW" i="1" dirty="0">
                <a:solidFill>
                  <a:srgbClr val="1C1C1C"/>
                </a:solidFill>
                <a:latin typeface="Times New Roman"/>
                <a:ea typeface="新細明體" pitchFamily="18" charset="-120"/>
              </a:rPr>
              <a:t>P</a:t>
            </a:r>
            <a:r>
              <a:rPr lang="en-US" altLang="zh-TW" baseline="30000" dirty="0"/>
              <a:t>–</a:t>
            </a:r>
            <a:r>
              <a:rPr lang="en-US" altLang="zh-TW" baseline="30000" dirty="0">
                <a:solidFill>
                  <a:srgbClr val="1C1C1C"/>
                </a:solidFill>
                <a:latin typeface="Times New Roman"/>
                <a:ea typeface="新細明體" pitchFamily="18" charset="-120"/>
              </a:rPr>
              <a:t>1</a:t>
            </a:r>
            <a:r>
              <a:rPr lang="en-US" altLang="zh-TW" i="1" dirty="0">
                <a:solidFill>
                  <a:srgbClr val="1C1C1C"/>
                </a:solidFill>
                <a:latin typeface="Times New Roman"/>
                <a:ea typeface="新細明體" pitchFamily="18" charset="-120"/>
              </a:rPr>
              <a:t>AP = </a:t>
            </a:r>
            <a:r>
              <a:rPr lang="en-US" altLang="zh-TW" i="1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P</a:t>
            </a:r>
            <a:r>
              <a:rPr lang="en-US" altLang="zh-TW" i="1" baseline="30000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T</a:t>
            </a:r>
            <a:r>
              <a:rPr lang="en-US" altLang="zh-TW" i="1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AP</a:t>
            </a: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 = </a:t>
            </a:r>
            <a:r>
              <a:rPr lang="en-US" altLang="zh-TW" i="1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D</a:t>
            </a: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 is </a:t>
            </a:r>
            <a:r>
              <a:rPr lang="en-US" altLang="zh-TW" dirty="0" smtClean="0">
                <a:solidFill>
                  <a:schemeClr val="bg2"/>
                </a:solidFill>
                <a:latin typeface="+mn-lt"/>
                <a:ea typeface="新細明體" pitchFamily="18" charset="-120"/>
              </a:rPr>
              <a:t>diagonal</a:t>
            </a:r>
            <a:endParaRPr lang="en-US" altLang="zh-TW" dirty="0">
              <a:solidFill>
                <a:schemeClr val="bg2"/>
              </a:solidFill>
              <a:latin typeface="+mn-lt"/>
              <a:ea typeface="新細明體" pitchFamily="18" charset="-120"/>
            </a:endParaRPr>
          </a:p>
          <a:p>
            <a:pPr marL="452438" lvl="1">
              <a:spcBef>
                <a:spcPct val="20000"/>
              </a:spcBef>
              <a:buClr>
                <a:schemeClr val="tx1"/>
              </a:buClr>
              <a:buSzPct val="40000"/>
              <a:defRPr/>
            </a:pP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Replacing </a:t>
            </a:r>
            <a:r>
              <a:rPr lang="en-US" altLang="zh-TW" i="1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X</a:t>
            </a: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 with </a:t>
            </a:r>
            <a:r>
              <a:rPr lang="en-US" altLang="zh-TW" i="1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PX’</a:t>
            </a: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, the quadratic form becomes</a:t>
            </a:r>
          </a:p>
        </p:txBody>
      </p:sp>
      <p:graphicFrame>
        <p:nvGraphicFramePr>
          <p:cNvPr id="5837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88534667"/>
              </p:ext>
            </p:extLst>
          </p:nvPr>
        </p:nvGraphicFramePr>
        <p:xfrm>
          <a:off x="1785938" y="2836863"/>
          <a:ext cx="5054600" cy="965200"/>
        </p:xfrm>
        <a:graphic>
          <a:graphicData uri="http://schemas.openxmlformats.org/presentationml/2006/ole">
            <p:oleObj spid="_x0000_s58801" name="Equation" r:id="rId3" imgW="2527200" imgH="482400" progId="">
              <p:embed/>
            </p:oleObj>
          </a:graphicData>
        </a:graphic>
      </p:graphicFrame>
      <p:sp>
        <p:nvSpPr>
          <p:cNvPr id="8" name="文字方塊 11"/>
          <p:cNvSpPr txBox="1">
            <a:spLocks noChangeArrowheads="1"/>
          </p:cNvSpPr>
          <p:nvPr/>
        </p:nvSpPr>
        <p:spPr bwMode="auto">
          <a:xfrm>
            <a:off x="357188" y="3933056"/>
            <a:ext cx="839127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3050" indent="-273050">
              <a:lnSpc>
                <a:spcPct val="110000"/>
              </a:lnSpc>
              <a:defRPr/>
            </a:pPr>
            <a:r>
              <a:rPr lang="en-US" altLang="zh-TW" sz="20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※ It is obvious that the new quadratic form in terms of </a:t>
            </a:r>
            <a:r>
              <a:rPr lang="en-US" altLang="zh-TW" sz="20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X’</a:t>
            </a:r>
            <a:r>
              <a:rPr lang="en-US" altLang="zh-TW" sz="20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 has no </a:t>
            </a:r>
            <a:r>
              <a:rPr lang="en-US" altLang="zh-TW" sz="2000" i="1" dirty="0" err="1">
                <a:solidFill>
                  <a:srgbClr val="0000FF"/>
                </a:solidFill>
                <a:latin typeface="+mn-lt"/>
                <a:ea typeface="新細明體" pitchFamily="18" charset="-120"/>
              </a:rPr>
              <a:t>x’y</a:t>
            </a:r>
            <a:r>
              <a:rPr lang="en-US" altLang="zh-TW" sz="20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’</a:t>
            </a:r>
            <a:r>
              <a:rPr lang="en-US" altLang="zh-TW" sz="20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-term, and the coefficients for (</a:t>
            </a:r>
            <a:r>
              <a:rPr lang="en-US" altLang="zh-TW" sz="20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x’</a:t>
            </a:r>
            <a:r>
              <a:rPr lang="en-US" altLang="zh-TW" sz="20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)</a:t>
            </a:r>
            <a:r>
              <a:rPr lang="en-US" altLang="zh-TW" sz="2000" baseline="300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2</a:t>
            </a:r>
            <a:r>
              <a:rPr lang="en-US" altLang="zh-TW" sz="20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 and (</a:t>
            </a:r>
            <a:r>
              <a:rPr lang="en-US" altLang="zh-TW" sz="20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y’</a:t>
            </a:r>
            <a:r>
              <a:rPr lang="en-US" altLang="zh-TW" sz="20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)</a:t>
            </a:r>
            <a:r>
              <a:rPr lang="en-US" altLang="zh-TW" sz="2000" baseline="300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2</a:t>
            </a:r>
            <a:r>
              <a:rPr lang="en-US" altLang="zh-TW" sz="20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 are the two eigenvalues of the matrix </a:t>
            </a:r>
            <a:r>
              <a:rPr lang="en-US" altLang="zh-TW" sz="2000" i="1" dirty="0" smtClean="0">
                <a:solidFill>
                  <a:srgbClr val="0000FF"/>
                </a:solidFill>
                <a:latin typeface="+mn-lt"/>
                <a:ea typeface="新細明體" pitchFamily="18" charset="-120"/>
              </a:rPr>
              <a:t>A</a:t>
            </a:r>
            <a:endParaRPr lang="en-US" altLang="zh-TW" sz="2000" dirty="0">
              <a:solidFill>
                <a:srgbClr val="0000FF"/>
              </a:solidFill>
              <a:latin typeface="+mn-lt"/>
              <a:ea typeface="新細明體" pitchFamily="18" charset="-120"/>
            </a:endParaRPr>
          </a:p>
        </p:txBody>
      </p:sp>
      <p:grpSp>
        <p:nvGrpSpPr>
          <p:cNvPr id="58375" name="群組 8"/>
          <p:cNvGrpSpPr>
            <a:grpSpLocks/>
          </p:cNvGrpSpPr>
          <p:nvPr/>
        </p:nvGrpSpPr>
        <p:grpSpPr bwMode="auto">
          <a:xfrm>
            <a:off x="395536" y="4725144"/>
            <a:ext cx="8400728" cy="2055813"/>
            <a:chOff x="899592" y="5085904"/>
            <a:chExt cx="8401257" cy="2055813"/>
          </a:xfrm>
        </p:grpSpPr>
        <p:graphicFrame>
          <p:nvGraphicFramePr>
            <p:cNvPr id="58371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4265995204"/>
                </p:ext>
              </p:extLst>
            </p:nvPr>
          </p:nvGraphicFramePr>
          <p:xfrm>
            <a:off x="1259655" y="5085904"/>
            <a:ext cx="8041194" cy="2055813"/>
          </p:xfrm>
          <a:graphic>
            <a:graphicData uri="http://schemas.openxmlformats.org/presentationml/2006/ole">
              <p:oleObj spid="_x0000_s58802" name="Equation" r:id="rId4" imgW="4470120" imgH="1143000" progId="">
                <p:embed/>
              </p:oleObj>
            </a:graphicData>
          </a:graphic>
        </p:graphicFrame>
        <p:sp>
          <p:nvSpPr>
            <p:cNvPr id="7" name="矩形 6"/>
            <p:cNvSpPr/>
            <p:nvPr/>
          </p:nvSpPr>
          <p:spPr>
            <a:xfrm>
              <a:off x="899592" y="5261396"/>
              <a:ext cx="441353" cy="4000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TW" sz="2000" dirty="0">
                  <a:solidFill>
                    <a:srgbClr val="0000FF"/>
                  </a:solidFill>
                  <a:latin typeface="+mn-lt"/>
                  <a:ea typeface="新細明體" pitchFamily="18" charset="-120"/>
                </a:rPr>
                <a:t>※</a:t>
              </a:r>
              <a:endParaRPr lang="zh-TW" altLang="en-US" sz="2000" dirty="0"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357188" y="2643188"/>
            <a:ext cx="7696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Sol:</a:t>
            </a:r>
            <a:endParaRPr lang="en-US" altLang="zh-TW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57188" y="857250"/>
            <a:ext cx="7924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96850" indent="-1968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  <a:defRPr/>
            </a:pPr>
            <a:r>
              <a:rPr lang="en-US" altLang="zh-TW" kern="0" dirty="0">
                <a:solidFill>
                  <a:schemeClr val="hlink"/>
                </a:solidFill>
                <a:latin typeface="+mn-lt"/>
                <a:ea typeface="+mn-ea"/>
              </a:rPr>
              <a:t>Ex 6: Rotation of a conic</a:t>
            </a:r>
          </a:p>
        </p:txBody>
      </p:sp>
      <p:sp>
        <p:nvSpPr>
          <p:cNvPr id="9" name="Rectangle 20"/>
          <p:cNvSpPr>
            <a:spLocks noChangeArrowheads="1"/>
          </p:cNvSpPr>
          <p:nvPr/>
        </p:nvSpPr>
        <p:spPr bwMode="auto">
          <a:xfrm>
            <a:off x="428625" y="1214438"/>
            <a:ext cx="8391525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2438" lvl="1">
              <a:spcBef>
                <a:spcPct val="20000"/>
              </a:spcBef>
              <a:buClr>
                <a:schemeClr val="tx1"/>
              </a:buClr>
              <a:buSzPct val="40000"/>
              <a:defRPr/>
            </a:pP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Perform a rotation of axes to eliminate the </a:t>
            </a:r>
            <a:r>
              <a:rPr lang="en-US" altLang="zh-TW" i="1" dirty="0" err="1">
                <a:solidFill>
                  <a:schemeClr val="bg2"/>
                </a:solidFill>
                <a:latin typeface="+mn-lt"/>
                <a:ea typeface="新細明體" pitchFamily="18" charset="-120"/>
              </a:rPr>
              <a:t>xy</a:t>
            </a: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-term in the following quadratic equation</a:t>
            </a:r>
          </a:p>
        </p:txBody>
      </p:sp>
      <p:graphicFrame>
        <p:nvGraphicFramePr>
          <p:cNvPr id="5939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89906112"/>
              </p:ext>
            </p:extLst>
          </p:nvPr>
        </p:nvGraphicFramePr>
        <p:xfrm>
          <a:off x="2915816" y="2071688"/>
          <a:ext cx="3352800" cy="457200"/>
        </p:xfrm>
        <a:graphic>
          <a:graphicData uri="http://schemas.openxmlformats.org/presentationml/2006/ole">
            <p:oleObj spid="_x0000_s60038" name="Equation" r:id="rId3" imgW="1676400" imgH="228600" progId="">
              <p:embed/>
            </p:oleObj>
          </a:graphicData>
        </a:graphic>
      </p:graphicFrame>
      <p:graphicFrame>
        <p:nvGraphicFramePr>
          <p:cNvPr id="5939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69293920"/>
              </p:ext>
            </p:extLst>
          </p:nvPr>
        </p:nvGraphicFramePr>
        <p:xfrm>
          <a:off x="3236913" y="3643313"/>
          <a:ext cx="1803400" cy="914400"/>
        </p:xfrm>
        <a:graphic>
          <a:graphicData uri="http://schemas.openxmlformats.org/presentationml/2006/ole">
            <p:oleObj spid="_x0000_s60039" name="Equation" r:id="rId4" imgW="901440" imgH="457200" progId="">
              <p:embed/>
            </p:oleObj>
          </a:graphicData>
        </a:graphic>
      </p:graphicFrame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428625" y="3071813"/>
            <a:ext cx="8501063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2438" lvl="1">
              <a:spcBef>
                <a:spcPct val="20000"/>
              </a:spcBef>
              <a:buClr>
                <a:schemeClr val="tx1"/>
              </a:buClr>
              <a:buSzPct val="40000"/>
              <a:defRPr/>
            </a:pP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The matrix of the quadratic form associated with this equation is </a:t>
            </a:r>
          </a:p>
        </p:txBody>
      </p: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500063" y="4714875"/>
            <a:ext cx="850106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2438" lvl="1">
              <a:spcBef>
                <a:spcPct val="20000"/>
              </a:spcBef>
              <a:buClr>
                <a:schemeClr val="tx1"/>
              </a:buClr>
              <a:buSzPct val="40000"/>
              <a:defRPr/>
            </a:pP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The </a:t>
            </a:r>
            <a:r>
              <a:rPr lang="en-US" altLang="zh-TW" dirty="0" err="1">
                <a:solidFill>
                  <a:schemeClr val="bg2"/>
                </a:solidFill>
                <a:latin typeface="+mn-lt"/>
                <a:ea typeface="新細明體" pitchFamily="18" charset="-120"/>
              </a:rPr>
              <a:t>eigenvalues</a:t>
            </a: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 are </a:t>
            </a:r>
            <a:r>
              <a:rPr lang="el-GR" altLang="zh-TW" i="1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λ</a:t>
            </a:r>
            <a:r>
              <a:rPr lang="en-US" altLang="zh-TW" baseline="-25000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1 </a:t>
            </a: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= 8 and </a:t>
            </a:r>
            <a:r>
              <a:rPr lang="el-GR" altLang="zh-TW" i="1" dirty="0">
                <a:solidFill>
                  <a:srgbClr val="1C1C1C"/>
                </a:solidFill>
                <a:latin typeface="+mn-lt"/>
                <a:ea typeface="新細明體" pitchFamily="18" charset="-120"/>
              </a:rPr>
              <a:t>λ</a:t>
            </a:r>
            <a:r>
              <a:rPr lang="en-US" altLang="zh-TW" baseline="-25000" dirty="0">
                <a:solidFill>
                  <a:srgbClr val="1C1C1C"/>
                </a:solidFill>
                <a:latin typeface="+mn-lt"/>
                <a:ea typeface="新細明體" pitchFamily="18" charset="-120"/>
              </a:rPr>
              <a:t>2 </a:t>
            </a:r>
            <a:r>
              <a:rPr lang="en-US" altLang="zh-TW" dirty="0">
                <a:solidFill>
                  <a:srgbClr val="1C1C1C"/>
                </a:solidFill>
                <a:latin typeface="+mn-lt"/>
                <a:ea typeface="新細明體" pitchFamily="18" charset="-120"/>
              </a:rPr>
              <a:t>= 18, and the corresponding eigenvectors are </a:t>
            </a:r>
            <a:endParaRPr lang="en-US" altLang="zh-TW" dirty="0">
              <a:solidFill>
                <a:schemeClr val="bg2"/>
              </a:solidFill>
              <a:latin typeface="+mn-lt"/>
              <a:ea typeface="新細明體" pitchFamily="18" charset="-120"/>
            </a:endParaRPr>
          </a:p>
        </p:txBody>
      </p:sp>
      <p:graphicFrame>
        <p:nvGraphicFramePr>
          <p:cNvPr id="5939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490690062"/>
              </p:ext>
            </p:extLst>
          </p:nvPr>
        </p:nvGraphicFramePr>
        <p:xfrm>
          <a:off x="3000375" y="5643563"/>
          <a:ext cx="2819400" cy="914400"/>
        </p:xfrm>
        <a:graphic>
          <a:graphicData uri="http://schemas.openxmlformats.org/presentationml/2006/ole">
            <p:oleObj spid="_x0000_s60040" name="Equation" r:id="rId5" imgW="1409400" imgH="4572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0"/>
          <p:cNvSpPr>
            <a:spLocks noChangeArrowheads="1"/>
          </p:cNvSpPr>
          <p:nvPr/>
        </p:nvSpPr>
        <p:spPr bwMode="auto">
          <a:xfrm>
            <a:off x="428625" y="928688"/>
            <a:ext cx="8391525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2438" lvl="1">
              <a:spcBef>
                <a:spcPct val="20000"/>
              </a:spcBef>
              <a:buClr>
                <a:schemeClr val="tx1"/>
              </a:buClr>
              <a:buSzPct val="40000"/>
              <a:defRPr/>
            </a:pP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After normalizing each eigenvector, we can obtain the orthogonal matrix </a:t>
            </a:r>
            <a:r>
              <a:rPr lang="en-US" altLang="zh-TW" i="1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P</a:t>
            </a: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 as follows.</a:t>
            </a:r>
          </a:p>
        </p:txBody>
      </p:sp>
      <p:graphicFrame>
        <p:nvGraphicFramePr>
          <p:cNvPr id="6041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56953420"/>
              </p:ext>
            </p:extLst>
          </p:nvPr>
        </p:nvGraphicFramePr>
        <p:xfrm>
          <a:off x="2898775" y="4448175"/>
          <a:ext cx="2997200" cy="457200"/>
        </p:xfrm>
        <a:graphic>
          <a:graphicData uri="http://schemas.openxmlformats.org/presentationml/2006/ole">
            <p:oleObj spid="_x0000_s61062" name="Equation" r:id="rId3" imgW="1498320" imgH="228600" progId="">
              <p:embed/>
            </p:oleObj>
          </a:graphicData>
        </a:graphic>
      </p:graphicFrame>
      <p:graphicFrame>
        <p:nvGraphicFramePr>
          <p:cNvPr id="60419" name="Object 4"/>
          <p:cNvGraphicFramePr>
            <a:graphicFrameLocks noChangeAspect="1"/>
          </p:cNvGraphicFramePr>
          <p:nvPr/>
        </p:nvGraphicFramePr>
        <p:xfrm>
          <a:off x="1143000" y="1785938"/>
          <a:ext cx="4749800" cy="1727200"/>
        </p:xfrm>
        <a:graphic>
          <a:graphicData uri="http://schemas.openxmlformats.org/presentationml/2006/ole">
            <p:oleObj spid="_x0000_s61063" name="Equation" r:id="rId4" imgW="2374900" imgH="863600" progId="">
              <p:embed/>
            </p:oleObj>
          </a:graphicData>
        </a:graphic>
      </p:graphicFrame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428625" y="3714750"/>
            <a:ext cx="8501063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2438" lvl="1">
              <a:spcBef>
                <a:spcPct val="20000"/>
              </a:spcBef>
              <a:buClr>
                <a:schemeClr val="tx1"/>
              </a:buClr>
              <a:buSzPct val="40000"/>
              <a:defRPr/>
            </a:pP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Then by replacing </a:t>
            </a:r>
            <a:r>
              <a:rPr lang="en-US" altLang="zh-TW" i="1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X</a:t>
            </a: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 with </a:t>
            </a:r>
            <a:r>
              <a:rPr lang="en-US" altLang="zh-TW" i="1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PX’</a:t>
            </a: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, the equation of the rotated conic is </a:t>
            </a:r>
          </a:p>
        </p:txBody>
      </p:sp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428625" y="5000625"/>
            <a:ext cx="8501063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2438" lvl="1">
              <a:spcBef>
                <a:spcPct val="20000"/>
              </a:spcBef>
              <a:buClr>
                <a:schemeClr val="tx1"/>
              </a:buClr>
              <a:buSzPct val="40000"/>
              <a:defRPr/>
            </a:pP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which can be written in the standard form</a:t>
            </a:r>
          </a:p>
        </p:txBody>
      </p:sp>
      <p:graphicFrame>
        <p:nvGraphicFramePr>
          <p:cNvPr id="6042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42685378"/>
              </p:ext>
            </p:extLst>
          </p:nvPr>
        </p:nvGraphicFramePr>
        <p:xfrm>
          <a:off x="3551238" y="5376863"/>
          <a:ext cx="2135187" cy="838200"/>
        </p:xfrm>
        <a:graphic>
          <a:graphicData uri="http://schemas.openxmlformats.org/presentationml/2006/ole">
            <p:oleObj spid="_x0000_s61064" name="Equation" r:id="rId5" imgW="1066680" imgH="419040" progId="">
              <p:embed/>
            </p:oleObj>
          </a:graphicData>
        </a:graphic>
      </p:graphicFrame>
      <p:sp>
        <p:nvSpPr>
          <p:cNvPr id="14" name="文字方塊 11"/>
          <p:cNvSpPr txBox="1">
            <a:spLocks noChangeArrowheads="1"/>
          </p:cNvSpPr>
          <p:nvPr/>
        </p:nvSpPr>
        <p:spPr bwMode="auto">
          <a:xfrm>
            <a:off x="928688" y="6235700"/>
            <a:ext cx="735806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>
              <a:lnSpc>
                <a:spcPct val="110000"/>
              </a:lnSpc>
              <a:defRPr/>
            </a:pPr>
            <a:r>
              <a:rPr lang="en-US" altLang="zh-TW" sz="20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※ The above equation represents an ellipse on the </a:t>
            </a:r>
            <a:r>
              <a:rPr lang="en-US" altLang="zh-TW" sz="2000" i="1" dirty="0" err="1">
                <a:solidFill>
                  <a:srgbClr val="0000FF"/>
                </a:solidFill>
                <a:latin typeface="+mn-lt"/>
                <a:ea typeface="新細明體" pitchFamily="18" charset="-120"/>
              </a:rPr>
              <a:t>x’y</a:t>
            </a:r>
            <a:r>
              <a:rPr lang="en-US" altLang="zh-TW" sz="20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’</a:t>
            </a:r>
            <a:r>
              <a:rPr lang="en-US" altLang="zh-TW" sz="20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-</a:t>
            </a:r>
            <a:r>
              <a:rPr lang="en-US" altLang="zh-TW" sz="2000" dirty="0" smtClean="0">
                <a:solidFill>
                  <a:srgbClr val="0000FF"/>
                </a:solidFill>
                <a:latin typeface="+mn-lt"/>
                <a:ea typeface="新細明體" pitchFamily="18" charset="-120"/>
              </a:rPr>
              <a:t>plane</a:t>
            </a:r>
            <a:endParaRPr lang="en-US" altLang="zh-TW" sz="2000" dirty="0">
              <a:solidFill>
                <a:srgbClr val="0000FF"/>
              </a:solidFill>
              <a:latin typeface="+mn-lt"/>
              <a:ea typeface="新細明體" pitchFamily="18" charset="-120"/>
            </a:endParaRPr>
          </a:p>
        </p:txBody>
      </p:sp>
      <p:sp>
        <p:nvSpPr>
          <p:cNvPr id="15" name="文字方塊 11"/>
          <p:cNvSpPr txBox="1">
            <a:spLocks noChangeArrowheads="1"/>
          </p:cNvSpPr>
          <p:nvPr/>
        </p:nvSpPr>
        <p:spPr bwMode="auto">
          <a:xfrm>
            <a:off x="5857875" y="1428750"/>
            <a:ext cx="3286125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>
              <a:lnSpc>
                <a:spcPct val="110000"/>
              </a:lnSpc>
              <a:defRPr/>
            </a:pP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※ According to the results </a:t>
            </a:r>
            <a:r>
              <a:rPr lang="en-US" altLang="zh-TW" sz="1800" dirty="0" smtClean="0">
                <a:solidFill>
                  <a:srgbClr val="0000FF"/>
                </a:solidFill>
                <a:latin typeface="+mn-lt"/>
                <a:ea typeface="新細明體" pitchFamily="18" charset="-120"/>
              </a:rPr>
              <a:t>on 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p. 268 in Ch4, </a:t>
            </a:r>
            <a:r>
              <a:rPr lang="en-US" altLang="zh-TW" sz="1800" i="1" dirty="0">
                <a:solidFill>
                  <a:srgbClr val="FF0000"/>
                </a:solidFill>
                <a:latin typeface="+mn-lt"/>
                <a:ea typeface="新細明體" pitchFamily="18" charset="-120"/>
              </a:rPr>
              <a:t>X=PX’</a:t>
            </a:r>
            <a:r>
              <a:rPr lang="en-US" altLang="zh-TW" sz="1800" dirty="0">
                <a:solidFill>
                  <a:srgbClr val="FF0000"/>
                </a:solidFill>
                <a:latin typeface="+mn-lt"/>
                <a:ea typeface="新細明體" pitchFamily="18" charset="-120"/>
              </a:rPr>
              <a:t>  is equivalent to rotate the </a:t>
            </a:r>
            <a:r>
              <a:rPr lang="en-US" altLang="zh-TW" sz="1800" i="1" dirty="0" err="1">
                <a:solidFill>
                  <a:srgbClr val="FF0000"/>
                </a:solidFill>
                <a:latin typeface="+mn-lt"/>
                <a:ea typeface="新細明體" pitchFamily="18" charset="-120"/>
              </a:rPr>
              <a:t>xy</a:t>
            </a:r>
            <a:r>
              <a:rPr lang="en-US" altLang="zh-TW" sz="1800" dirty="0">
                <a:solidFill>
                  <a:srgbClr val="FF0000"/>
                </a:solidFill>
                <a:latin typeface="+mn-lt"/>
                <a:ea typeface="新細明體" pitchFamily="18" charset="-120"/>
              </a:rPr>
              <a:t>-coordinates by 45 degree to form the new </a:t>
            </a:r>
            <a:r>
              <a:rPr lang="en-US" altLang="zh-TW" sz="1800" i="1" dirty="0" err="1">
                <a:solidFill>
                  <a:srgbClr val="FF0000"/>
                </a:solidFill>
                <a:latin typeface="+mn-lt"/>
                <a:ea typeface="新細明體" pitchFamily="18" charset="-120"/>
              </a:rPr>
              <a:t>x’y</a:t>
            </a:r>
            <a:r>
              <a:rPr lang="en-US" altLang="zh-TW" sz="1800" i="1" dirty="0">
                <a:solidFill>
                  <a:srgbClr val="FF0000"/>
                </a:solidFill>
                <a:latin typeface="+mn-lt"/>
                <a:ea typeface="新細明體" pitchFamily="18" charset="-120"/>
              </a:rPr>
              <a:t>’</a:t>
            </a:r>
            <a:r>
              <a:rPr lang="en-US" altLang="zh-TW" sz="1800" dirty="0">
                <a:solidFill>
                  <a:srgbClr val="FF0000"/>
                </a:solidFill>
                <a:latin typeface="+mn-lt"/>
                <a:ea typeface="新細明體" pitchFamily="18" charset="-120"/>
              </a:rPr>
              <a:t>-coordinates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, which is also illustrated in the figure on Slide </a:t>
            </a:r>
            <a:r>
              <a:rPr lang="en-US" altLang="zh-TW" sz="1800" dirty="0" smtClean="0">
                <a:solidFill>
                  <a:srgbClr val="0000FF"/>
                </a:solidFill>
                <a:latin typeface="+mn-lt"/>
                <a:ea typeface="新細明體" pitchFamily="18" charset="-120"/>
              </a:rPr>
              <a:t>7.62</a:t>
            </a:r>
            <a:endParaRPr lang="en-US" altLang="zh-TW" sz="1800" dirty="0">
              <a:solidFill>
                <a:srgbClr val="0000FF"/>
              </a:solidFill>
              <a:latin typeface="+mn-lt"/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"/>
          <p:cNvSpPr>
            <a:spLocks noChangeArrowheads="1"/>
          </p:cNvSpPr>
          <p:nvPr/>
        </p:nvSpPr>
        <p:spPr bwMode="auto">
          <a:xfrm>
            <a:off x="500063" y="2786063"/>
            <a:ext cx="8391525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96850" indent="-19685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  <a:defRPr/>
            </a:pPr>
            <a:r>
              <a:rPr lang="en-US" altLang="zh-TW" dirty="0">
                <a:solidFill>
                  <a:schemeClr val="hlink"/>
                </a:solidFill>
                <a:latin typeface="+mn-lt"/>
                <a:ea typeface="新細明體" pitchFamily="18" charset="-120"/>
              </a:rPr>
              <a:t>Matrix of the quadratic form:</a:t>
            </a:r>
          </a:p>
          <a:p>
            <a:pPr marL="196850" indent="-19685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defRPr/>
            </a:pPr>
            <a:r>
              <a:rPr lang="en-US" altLang="zh-TW" i="1" dirty="0">
                <a:solidFill>
                  <a:schemeClr val="hlink"/>
                </a:solidFill>
                <a:latin typeface="+mn-lt"/>
                <a:ea typeface="新細明體" pitchFamily="18" charset="-120"/>
              </a:rPr>
              <a:t>	    </a:t>
            </a:r>
          </a:p>
          <a:p>
            <a:pPr marL="196850" indent="-19685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defRPr/>
            </a:pPr>
            <a:r>
              <a:rPr lang="en-US" altLang="zh-TW" i="1" dirty="0">
                <a:solidFill>
                  <a:schemeClr val="hlink"/>
                </a:solidFill>
                <a:latin typeface="+mn-lt"/>
                <a:ea typeface="新細明體" pitchFamily="18" charset="-120"/>
              </a:rPr>
              <a:t>	</a:t>
            </a:r>
          </a:p>
          <a:p>
            <a:pPr marL="196850" indent="-19685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defRPr/>
            </a:pPr>
            <a:r>
              <a:rPr lang="en-US" altLang="zh-TW" i="1" dirty="0">
                <a:solidFill>
                  <a:schemeClr val="hlink"/>
                </a:solidFill>
                <a:latin typeface="+mn-lt"/>
                <a:ea typeface="新細明體" pitchFamily="18" charset="-120"/>
              </a:rPr>
              <a:t>	</a:t>
            </a:r>
          </a:p>
          <a:p>
            <a:pPr marL="196850" indent="-19685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defRPr/>
            </a:pP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	If we define </a:t>
            </a:r>
            <a:r>
              <a:rPr lang="en-US" altLang="zh-TW" i="1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X</a:t>
            </a: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 = [</a:t>
            </a:r>
            <a:r>
              <a:rPr lang="en-US" altLang="zh-TW" i="1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x y z</a:t>
            </a: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]</a:t>
            </a:r>
            <a:r>
              <a:rPr lang="en-US" altLang="zh-TW" i="1" baseline="30000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T</a:t>
            </a: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, then </a:t>
            </a:r>
            <a:r>
              <a:rPr lang="en-US" altLang="zh-TW" i="1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X</a:t>
            </a:r>
            <a:r>
              <a:rPr lang="en-US" altLang="zh-TW" i="1" baseline="30000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T</a:t>
            </a:r>
            <a:r>
              <a:rPr lang="en-US" altLang="zh-TW" i="1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AX=</a:t>
            </a:r>
            <a:r>
              <a:rPr lang="en-US" altLang="zh-TW" i="1" dirty="0">
                <a:solidFill>
                  <a:srgbClr val="1C1C1C"/>
                </a:solidFill>
                <a:latin typeface="+mn-lt"/>
                <a:ea typeface="新細明體" pitchFamily="18" charset="-120"/>
              </a:rPr>
              <a:t> </a:t>
            </a:r>
            <a:r>
              <a:rPr lang="en-US" altLang="zh-TW" i="1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ax</a:t>
            </a:r>
            <a:r>
              <a:rPr lang="en-US" altLang="zh-TW" baseline="30000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2 </a:t>
            </a: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+ </a:t>
            </a:r>
            <a:r>
              <a:rPr lang="en-US" altLang="zh-TW" i="1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by</a:t>
            </a:r>
            <a:r>
              <a:rPr lang="en-US" altLang="zh-TW" baseline="30000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2 </a:t>
            </a:r>
            <a:r>
              <a:rPr lang="en-US" altLang="zh-TW" dirty="0">
                <a:solidFill>
                  <a:srgbClr val="1C1C1C"/>
                </a:solidFill>
                <a:latin typeface="+mn-lt"/>
                <a:ea typeface="新細明體" pitchFamily="18" charset="-120"/>
              </a:rPr>
              <a:t>+ </a:t>
            </a:r>
            <a:r>
              <a:rPr lang="en-US" altLang="zh-TW" i="1" dirty="0">
                <a:solidFill>
                  <a:srgbClr val="1C1C1C"/>
                </a:solidFill>
                <a:latin typeface="+mn-lt"/>
                <a:ea typeface="新細明體" pitchFamily="18" charset="-120"/>
              </a:rPr>
              <a:t>cz</a:t>
            </a:r>
            <a:r>
              <a:rPr lang="en-US" altLang="zh-TW" baseline="30000" dirty="0">
                <a:solidFill>
                  <a:srgbClr val="1C1C1C"/>
                </a:solidFill>
                <a:latin typeface="+mn-lt"/>
                <a:ea typeface="新細明體" pitchFamily="18" charset="-120"/>
              </a:rPr>
              <a:t>2 </a:t>
            </a:r>
            <a:r>
              <a:rPr lang="en-US" altLang="zh-TW" dirty="0">
                <a:solidFill>
                  <a:srgbClr val="1C1C1C"/>
                </a:solidFill>
                <a:latin typeface="+mn-lt"/>
                <a:ea typeface="新細明體" pitchFamily="18" charset="-120"/>
              </a:rPr>
              <a:t>+ </a:t>
            </a:r>
            <a:r>
              <a:rPr lang="en-US" altLang="zh-TW" i="1" dirty="0" err="1">
                <a:solidFill>
                  <a:srgbClr val="1C1C1C"/>
                </a:solidFill>
                <a:latin typeface="+mn-lt"/>
                <a:ea typeface="新細明體" pitchFamily="18" charset="-120"/>
              </a:rPr>
              <a:t>dxy</a:t>
            </a:r>
            <a:r>
              <a:rPr lang="en-US" altLang="zh-TW" i="1" dirty="0">
                <a:solidFill>
                  <a:srgbClr val="1C1C1C"/>
                </a:solidFill>
                <a:latin typeface="+mn-lt"/>
                <a:ea typeface="新細明體" pitchFamily="18" charset="-120"/>
              </a:rPr>
              <a:t> </a:t>
            </a:r>
            <a:r>
              <a:rPr lang="en-US" altLang="zh-TW" dirty="0">
                <a:solidFill>
                  <a:srgbClr val="1C1C1C"/>
                </a:solidFill>
                <a:latin typeface="+mn-lt"/>
                <a:ea typeface="新細明體" pitchFamily="18" charset="-120"/>
              </a:rPr>
              <a:t>+ </a:t>
            </a:r>
            <a:r>
              <a:rPr lang="en-US" altLang="zh-TW" i="1" dirty="0" err="1">
                <a:solidFill>
                  <a:srgbClr val="1C1C1C"/>
                </a:solidFill>
                <a:latin typeface="+mn-lt"/>
                <a:ea typeface="新細明體" pitchFamily="18" charset="-120"/>
              </a:rPr>
              <a:t>exz</a:t>
            </a:r>
            <a:r>
              <a:rPr lang="en-US" altLang="zh-TW" i="1" dirty="0">
                <a:solidFill>
                  <a:srgbClr val="1C1C1C"/>
                </a:solidFill>
                <a:latin typeface="+mn-lt"/>
                <a:ea typeface="新細明體" pitchFamily="18" charset="-120"/>
              </a:rPr>
              <a:t> </a:t>
            </a:r>
            <a:r>
              <a:rPr lang="en-US" altLang="zh-TW" dirty="0">
                <a:solidFill>
                  <a:srgbClr val="1C1C1C"/>
                </a:solidFill>
                <a:latin typeface="+mn-lt"/>
                <a:ea typeface="新細明體" pitchFamily="18" charset="-120"/>
              </a:rPr>
              <a:t>+ </a:t>
            </a:r>
            <a:r>
              <a:rPr lang="en-US" altLang="zh-TW" i="1" dirty="0" err="1">
                <a:solidFill>
                  <a:srgbClr val="1C1C1C"/>
                </a:solidFill>
                <a:latin typeface="+mn-lt"/>
                <a:ea typeface="新細明體" pitchFamily="18" charset="-120"/>
              </a:rPr>
              <a:t>fyz</a:t>
            </a: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, and the quadratic surface equation can be expressed as</a:t>
            </a:r>
          </a:p>
        </p:txBody>
      </p:sp>
      <p:sp>
        <p:nvSpPr>
          <p:cNvPr id="47112" name="Rectangle 20"/>
          <p:cNvSpPr>
            <a:spLocks noChangeArrowheads="1"/>
          </p:cNvSpPr>
          <p:nvPr/>
        </p:nvSpPr>
        <p:spPr bwMode="auto">
          <a:xfrm>
            <a:off x="395288" y="950913"/>
            <a:ext cx="8177212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96850" indent="-196850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  <a:defRPr/>
            </a:pPr>
            <a:r>
              <a:rPr lang="en-US" altLang="zh-TW" dirty="0">
                <a:solidFill>
                  <a:schemeClr val="hlink"/>
                </a:solidFill>
                <a:latin typeface="+mn-lt"/>
                <a:ea typeface="新細明體" pitchFamily="18" charset="-120"/>
              </a:rPr>
              <a:t>In three-dimensional version:</a:t>
            </a:r>
          </a:p>
          <a:p>
            <a:pPr marL="196850" indent="-196850">
              <a:spcBef>
                <a:spcPct val="20000"/>
              </a:spcBef>
              <a:buClr>
                <a:schemeClr val="tx1"/>
              </a:buClr>
              <a:buSzPct val="40000"/>
              <a:defRPr/>
            </a:pPr>
            <a:r>
              <a:rPr lang="en-US" altLang="zh-TW" i="1" dirty="0">
                <a:solidFill>
                  <a:schemeClr val="hlink"/>
                </a:solidFill>
                <a:latin typeface="+mn-lt"/>
                <a:ea typeface="新細明體" pitchFamily="18" charset="-120"/>
              </a:rPr>
              <a:t>			   </a:t>
            </a:r>
            <a:r>
              <a:rPr lang="en-US" altLang="zh-TW" i="1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ax</a:t>
            </a:r>
            <a:r>
              <a:rPr lang="en-US" altLang="zh-TW" baseline="30000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2 </a:t>
            </a: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+ </a:t>
            </a:r>
            <a:r>
              <a:rPr lang="en-US" altLang="zh-TW" i="1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by</a:t>
            </a:r>
            <a:r>
              <a:rPr lang="en-US" altLang="zh-TW" baseline="30000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2 </a:t>
            </a:r>
            <a:r>
              <a:rPr lang="en-US" altLang="zh-TW" dirty="0">
                <a:solidFill>
                  <a:srgbClr val="1C1C1C"/>
                </a:solidFill>
                <a:latin typeface="Times New Roman"/>
                <a:ea typeface="新細明體" pitchFamily="18" charset="-120"/>
              </a:rPr>
              <a:t>+ </a:t>
            </a:r>
            <a:r>
              <a:rPr lang="en-US" altLang="zh-TW" i="1" dirty="0">
                <a:solidFill>
                  <a:srgbClr val="1C1C1C"/>
                </a:solidFill>
                <a:latin typeface="Times New Roman"/>
                <a:ea typeface="新細明體" pitchFamily="18" charset="-120"/>
              </a:rPr>
              <a:t>cz</a:t>
            </a:r>
            <a:r>
              <a:rPr lang="en-US" altLang="zh-TW" baseline="30000" dirty="0">
                <a:solidFill>
                  <a:srgbClr val="1C1C1C"/>
                </a:solidFill>
                <a:latin typeface="Times New Roman"/>
                <a:ea typeface="新細明體" pitchFamily="18" charset="-120"/>
              </a:rPr>
              <a:t>2 </a:t>
            </a:r>
            <a:r>
              <a:rPr lang="en-US" altLang="zh-TW" dirty="0">
                <a:solidFill>
                  <a:srgbClr val="1C1C1C"/>
                </a:solidFill>
                <a:latin typeface="Times New Roman"/>
                <a:ea typeface="新細明體" pitchFamily="18" charset="-120"/>
              </a:rPr>
              <a:t>+ </a:t>
            </a:r>
            <a:r>
              <a:rPr lang="en-US" altLang="zh-TW" i="1" dirty="0" err="1">
                <a:solidFill>
                  <a:srgbClr val="1C1C1C"/>
                </a:solidFill>
                <a:latin typeface="Times New Roman"/>
                <a:ea typeface="新細明體" pitchFamily="18" charset="-120"/>
              </a:rPr>
              <a:t>dxy</a:t>
            </a:r>
            <a:r>
              <a:rPr lang="en-US" altLang="zh-TW" i="1" dirty="0">
                <a:solidFill>
                  <a:srgbClr val="1C1C1C"/>
                </a:solidFill>
                <a:latin typeface="Times New Roman"/>
                <a:ea typeface="新細明體" pitchFamily="18" charset="-120"/>
              </a:rPr>
              <a:t> </a:t>
            </a:r>
            <a:r>
              <a:rPr lang="en-US" altLang="zh-TW" dirty="0">
                <a:solidFill>
                  <a:srgbClr val="1C1C1C"/>
                </a:solidFill>
                <a:latin typeface="Times New Roman"/>
                <a:ea typeface="新細明體" pitchFamily="18" charset="-120"/>
              </a:rPr>
              <a:t>+ </a:t>
            </a:r>
            <a:r>
              <a:rPr lang="en-US" altLang="zh-TW" i="1" dirty="0" err="1">
                <a:solidFill>
                  <a:srgbClr val="1C1C1C"/>
                </a:solidFill>
                <a:latin typeface="Times New Roman"/>
                <a:ea typeface="新細明體" pitchFamily="18" charset="-120"/>
              </a:rPr>
              <a:t>exz</a:t>
            </a:r>
            <a:r>
              <a:rPr lang="en-US" altLang="zh-TW" i="1" dirty="0">
                <a:solidFill>
                  <a:srgbClr val="1C1C1C"/>
                </a:solidFill>
                <a:latin typeface="Times New Roman"/>
                <a:ea typeface="新細明體" pitchFamily="18" charset="-120"/>
              </a:rPr>
              <a:t> </a:t>
            </a:r>
            <a:r>
              <a:rPr lang="en-US" altLang="zh-TW" dirty="0">
                <a:solidFill>
                  <a:srgbClr val="1C1C1C"/>
                </a:solidFill>
                <a:latin typeface="Times New Roman"/>
                <a:ea typeface="新細明體" pitchFamily="18" charset="-120"/>
              </a:rPr>
              <a:t>+ </a:t>
            </a:r>
            <a:r>
              <a:rPr lang="en-US" altLang="zh-TW" i="1" dirty="0" err="1">
                <a:solidFill>
                  <a:srgbClr val="1C1C1C"/>
                </a:solidFill>
                <a:latin typeface="Times New Roman"/>
                <a:ea typeface="新細明體" pitchFamily="18" charset="-120"/>
              </a:rPr>
              <a:t>fyz</a:t>
            </a:r>
            <a:endParaRPr lang="en-US" altLang="zh-TW" baseline="30000" dirty="0">
              <a:solidFill>
                <a:schemeClr val="bg2"/>
              </a:solidFill>
              <a:latin typeface="+mn-lt"/>
              <a:ea typeface="新細明體" pitchFamily="18" charset="-120"/>
            </a:endParaRPr>
          </a:p>
          <a:p>
            <a:pPr marL="196850" indent="-196850">
              <a:spcBef>
                <a:spcPct val="20000"/>
              </a:spcBef>
              <a:buClr>
                <a:schemeClr val="tx1"/>
              </a:buClr>
              <a:buSzPct val="40000"/>
              <a:defRPr/>
            </a:pP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	is the quadratic form associated with the equation of quadric surface: </a:t>
            </a:r>
            <a:r>
              <a:rPr lang="en-US" altLang="zh-TW" i="1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ax</a:t>
            </a:r>
            <a:r>
              <a:rPr lang="en-US" altLang="zh-TW" baseline="30000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2 </a:t>
            </a: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+ </a:t>
            </a:r>
            <a:r>
              <a:rPr lang="en-US" altLang="zh-TW" i="1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by</a:t>
            </a:r>
            <a:r>
              <a:rPr lang="en-US" altLang="zh-TW" baseline="30000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2 </a:t>
            </a:r>
            <a:r>
              <a:rPr lang="en-US" altLang="zh-TW" dirty="0">
                <a:solidFill>
                  <a:srgbClr val="1C1C1C"/>
                </a:solidFill>
                <a:latin typeface="+mn-lt"/>
                <a:ea typeface="新細明體" pitchFamily="18" charset="-120"/>
              </a:rPr>
              <a:t>+ </a:t>
            </a:r>
            <a:r>
              <a:rPr lang="en-US" altLang="zh-TW" i="1" dirty="0">
                <a:solidFill>
                  <a:srgbClr val="1C1C1C"/>
                </a:solidFill>
                <a:latin typeface="+mn-lt"/>
                <a:ea typeface="新細明體" pitchFamily="18" charset="-120"/>
              </a:rPr>
              <a:t>cz</a:t>
            </a:r>
            <a:r>
              <a:rPr lang="en-US" altLang="zh-TW" baseline="30000" dirty="0">
                <a:solidFill>
                  <a:srgbClr val="1C1C1C"/>
                </a:solidFill>
                <a:latin typeface="+mn-lt"/>
                <a:ea typeface="新細明體" pitchFamily="18" charset="-120"/>
              </a:rPr>
              <a:t>2 </a:t>
            </a:r>
            <a:r>
              <a:rPr lang="en-US" altLang="zh-TW" dirty="0">
                <a:solidFill>
                  <a:srgbClr val="1C1C1C"/>
                </a:solidFill>
                <a:latin typeface="+mn-lt"/>
                <a:ea typeface="新細明體" pitchFamily="18" charset="-120"/>
              </a:rPr>
              <a:t>+ </a:t>
            </a:r>
            <a:r>
              <a:rPr lang="en-US" altLang="zh-TW" i="1" dirty="0" err="1">
                <a:solidFill>
                  <a:srgbClr val="1C1C1C"/>
                </a:solidFill>
                <a:latin typeface="+mn-lt"/>
                <a:ea typeface="新細明體" pitchFamily="18" charset="-120"/>
              </a:rPr>
              <a:t>dxy</a:t>
            </a:r>
            <a:r>
              <a:rPr lang="en-US" altLang="zh-TW" i="1" dirty="0">
                <a:solidFill>
                  <a:srgbClr val="1C1C1C"/>
                </a:solidFill>
                <a:latin typeface="+mn-lt"/>
                <a:ea typeface="新細明體" pitchFamily="18" charset="-120"/>
              </a:rPr>
              <a:t> </a:t>
            </a:r>
            <a:r>
              <a:rPr lang="en-US" altLang="zh-TW" dirty="0">
                <a:solidFill>
                  <a:srgbClr val="1C1C1C"/>
                </a:solidFill>
                <a:latin typeface="+mn-lt"/>
                <a:ea typeface="新細明體" pitchFamily="18" charset="-120"/>
              </a:rPr>
              <a:t>+ </a:t>
            </a:r>
            <a:r>
              <a:rPr lang="en-US" altLang="zh-TW" i="1" dirty="0" err="1">
                <a:solidFill>
                  <a:srgbClr val="1C1C1C"/>
                </a:solidFill>
                <a:latin typeface="+mn-lt"/>
                <a:ea typeface="新細明體" pitchFamily="18" charset="-120"/>
              </a:rPr>
              <a:t>exz</a:t>
            </a:r>
            <a:r>
              <a:rPr lang="en-US" altLang="zh-TW" i="1" dirty="0">
                <a:solidFill>
                  <a:srgbClr val="1C1C1C"/>
                </a:solidFill>
                <a:latin typeface="+mn-lt"/>
                <a:ea typeface="新細明體" pitchFamily="18" charset="-120"/>
              </a:rPr>
              <a:t> </a:t>
            </a:r>
            <a:r>
              <a:rPr lang="en-US" altLang="zh-TW" dirty="0">
                <a:solidFill>
                  <a:srgbClr val="1C1C1C"/>
                </a:solidFill>
                <a:latin typeface="+mn-lt"/>
                <a:ea typeface="新細明體" pitchFamily="18" charset="-120"/>
              </a:rPr>
              <a:t>+ </a:t>
            </a:r>
            <a:r>
              <a:rPr lang="en-US" altLang="zh-TW" i="1" dirty="0" err="1">
                <a:solidFill>
                  <a:srgbClr val="1C1C1C"/>
                </a:solidFill>
                <a:latin typeface="+mn-lt"/>
                <a:ea typeface="新細明體" pitchFamily="18" charset="-120"/>
              </a:rPr>
              <a:t>fyz</a:t>
            </a:r>
            <a:r>
              <a:rPr lang="en-US" altLang="zh-TW" i="1" dirty="0">
                <a:solidFill>
                  <a:srgbClr val="1C1C1C"/>
                </a:solidFill>
                <a:latin typeface="+mn-lt"/>
                <a:ea typeface="新細明體" pitchFamily="18" charset="-120"/>
              </a:rPr>
              <a:t> </a:t>
            </a: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+ </a:t>
            </a:r>
            <a:r>
              <a:rPr lang="en-US" altLang="zh-TW" i="1" dirty="0" err="1">
                <a:solidFill>
                  <a:schemeClr val="bg2"/>
                </a:solidFill>
                <a:latin typeface="+mn-lt"/>
                <a:ea typeface="新細明體" pitchFamily="18" charset="-120"/>
              </a:rPr>
              <a:t>gx</a:t>
            </a:r>
            <a:r>
              <a:rPr lang="en-US" altLang="zh-TW" i="1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 </a:t>
            </a: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+ </a:t>
            </a:r>
            <a:r>
              <a:rPr lang="en-US" altLang="zh-TW" i="1" dirty="0" err="1">
                <a:solidFill>
                  <a:schemeClr val="bg2"/>
                </a:solidFill>
                <a:latin typeface="+mn-lt"/>
                <a:ea typeface="新細明體" pitchFamily="18" charset="-120"/>
              </a:rPr>
              <a:t>hy</a:t>
            </a:r>
            <a:r>
              <a:rPr lang="en-US" altLang="zh-TW" i="1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 </a:t>
            </a: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+ </a:t>
            </a:r>
            <a:r>
              <a:rPr lang="en-US" altLang="zh-TW" i="1" dirty="0" err="1">
                <a:solidFill>
                  <a:schemeClr val="bg2"/>
                </a:solidFill>
                <a:latin typeface="+mn-lt"/>
                <a:ea typeface="新細明體" pitchFamily="18" charset="-120"/>
              </a:rPr>
              <a:t>iz</a:t>
            </a: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 + </a:t>
            </a:r>
            <a:r>
              <a:rPr lang="en-US" altLang="zh-TW" i="1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j </a:t>
            </a: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= 0</a:t>
            </a:r>
          </a:p>
        </p:txBody>
      </p:sp>
      <p:graphicFrame>
        <p:nvGraphicFramePr>
          <p:cNvPr id="61442" name="Object 4"/>
          <p:cNvGraphicFramePr>
            <a:graphicFrameLocks noChangeAspect="1"/>
          </p:cNvGraphicFramePr>
          <p:nvPr/>
        </p:nvGraphicFramePr>
        <p:xfrm>
          <a:off x="2530475" y="3317875"/>
          <a:ext cx="3073400" cy="1422400"/>
        </p:xfrm>
        <a:graphic>
          <a:graphicData uri="http://schemas.openxmlformats.org/presentationml/2006/ole">
            <p:oleObj spid="_x0000_s61870" name="Equation" r:id="rId3" imgW="1536700" imgH="711200" progId="">
              <p:embed/>
            </p:oleObj>
          </a:graphicData>
        </a:graphic>
      </p:graphicFrame>
      <p:graphicFrame>
        <p:nvGraphicFramePr>
          <p:cNvPr id="6144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382113559"/>
              </p:ext>
            </p:extLst>
          </p:nvPr>
        </p:nvGraphicFramePr>
        <p:xfrm>
          <a:off x="3168650" y="5929313"/>
          <a:ext cx="2895600" cy="508000"/>
        </p:xfrm>
        <a:graphic>
          <a:graphicData uri="http://schemas.openxmlformats.org/presentationml/2006/ole">
            <p:oleObj spid="_x0000_s61871" name="Equation" r:id="rId4" imgW="1447560" imgH="253800" progId="">
              <p:embed/>
            </p:oleObj>
          </a:graphicData>
        </a:graphic>
      </p:graphicFrame>
      <p:sp>
        <p:nvSpPr>
          <p:cNvPr id="6" name="文字方塊 11"/>
          <p:cNvSpPr txBox="1">
            <a:spLocks noChangeArrowheads="1"/>
          </p:cNvSpPr>
          <p:nvPr/>
        </p:nvSpPr>
        <p:spPr bwMode="auto">
          <a:xfrm>
            <a:off x="5832698" y="3717032"/>
            <a:ext cx="3347814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3050" indent="-273050">
              <a:lnSpc>
                <a:spcPct val="110000"/>
              </a:lnSpc>
              <a:defRPr/>
            </a:pP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※ </a:t>
            </a:r>
            <a:r>
              <a:rPr lang="en-US" altLang="zh-TW" sz="1800" dirty="0" smtClean="0">
                <a:solidFill>
                  <a:srgbClr val="0000FF"/>
                </a:solidFill>
                <a:latin typeface="+mn-lt"/>
                <a:ea typeface="新細明體" pitchFamily="18" charset="-120"/>
              </a:rPr>
              <a:t>Note that </a:t>
            </a:r>
            <a:r>
              <a:rPr lang="en-US" altLang="zh-TW" sz="1800" i="1" dirty="0" smtClean="0">
                <a:solidFill>
                  <a:srgbClr val="0000FF"/>
                </a:solidFill>
                <a:latin typeface="+mn-lt"/>
                <a:ea typeface="新細明體" pitchFamily="18" charset="-120"/>
              </a:rPr>
              <a:t>A</a:t>
            </a:r>
            <a:r>
              <a:rPr lang="en-US" altLang="zh-TW" sz="1800" dirty="0" smtClean="0">
                <a:solidFill>
                  <a:srgbClr val="0000FF"/>
                </a:solidFill>
                <a:latin typeface="+mn-lt"/>
                <a:ea typeface="新細明體" pitchFamily="18" charset="-120"/>
              </a:rPr>
              <a:t> is a symmetric matrix</a:t>
            </a:r>
            <a:endParaRPr lang="zh-TW" altLang="en-US" sz="1800" i="1" baseline="30000" dirty="0">
              <a:solidFill>
                <a:srgbClr val="0000FF"/>
              </a:solidFill>
              <a:latin typeface="+mn-lt"/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3"/>
          <p:cNvSpPr txBox="1">
            <a:spLocks noChangeArrowheads="1"/>
          </p:cNvSpPr>
          <p:nvPr/>
        </p:nvSpPr>
        <p:spPr bwMode="auto">
          <a:xfrm>
            <a:off x="357188" y="857250"/>
            <a:ext cx="792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96850" indent="-1968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  <a:buSzPct val="40000"/>
              <a:buFont typeface="Wingdings" pitchFamily="2" charset="2"/>
              <a:buChar char="n"/>
            </a:pPr>
            <a:r>
              <a:rPr lang="en-US" altLang="zh-TW">
                <a:solidFill>
                  <a:srgbClr val="FF0000"/>
                </a:solidFill>
                <a:latin typeface="Times New Roman" pitchFamily="18" charset="0"/>
              </a:rPr>
              <a:t>Principal component analysis</a:t>
            </a:r>
          </a:p>
        </p:txBody>
      </p:sp>
      <p:sp>
        <p:nvSpPr>
          <p:cNvPr id="9" name="Rectangle 20"/>
          <p:cNvSpPr>
            <a:spLocks noChangeArrowheads="1"/>
          </p:cNvSpPr>
          <p:nvPr/>
        </p:nvSpPr>
        <p:spPr bwMode="auto">
          <a:xfrm>
            <a:off x="752475" y="1357313"/>
            <a:ext cx="7820025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5738" lvl="1" indent="-185738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l"/>
              <a:defRPr/>
            </a:pP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It is a way of identifying the underlying patterns in data</a:t>
            </a:r>
          </a:p>
          <a:p>
            <a:pPr marL="185738" lvl="1" indent="-185738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l"/>
              <a:defRPr/>
            </a:pP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It </a:t>
            </a:r>
            <a:r>
              <a:rPr lang="en-US" altLang="zh-TW" dirty="0" smtClean="0">
                <a:solidFill>
                  <a:schemeClr val="bg2"/>
                </a:solidFill>
                <a:latin typeface="+mn-lt"/>
                <a:ea typeface="新細明體" pitchFamily="18" charset="-120"/>
              </a:rPr>
              <a:t>can extract </a:t>
            </a: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information in a </a:t>
            </a:r>
            <a:r>
              <a:rPr lang="en-US" altLang="zh-TW" dirty="0" smtClean="0">
                <a:solidFill>
                  <a:schemeClr val="bg2"/>
                </a:solidFill>
                <a:latin typeface="+mn-lt"/>
                <a:ea typeface="新細明體" pitchFamily="18" charset="-120"/>
              </a:rPr>
              <a:t>large data set with many </a:t>
            </a: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variables </a:t>
            </a:r>
            <a:r>
              <a:rPr lang="en-US" altLang="zh-TW" dirty="0" smtClean="0">
                <a:solidFill>
                  <a:schemeClr val="bg2"/>
                </a:solidFill>
                <a:latin typeface="+mn-lt"/>
                <a:ea typeface="新細明體" pitchFamily="18" charset="-120"/>
              </a:rPr>
              <a:t>and approximate this data set with fewer </a:t>
            </a: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factors</a:t>
            </a:r>
          </a:p>
          <a:p>
            <a:pPr marL="185738" lvl="1" indent="-185738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l"/>
              <a:defRPr/>
            </a:pP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In other words, it can reduce the number of variables to a more manageable set</a:t>
            </a:r>
          </a:p>
          <a:p>
            <a:pPr marL="185738" lvl="1" indent="-185738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l"/>
              <a:defRPr/>
            </a:pPr>
            <a:endParaRPr lang="en-US" altLang="zh-TW" dirty="0">
              <a:solidFill>
                <a:schemeClr val="bg2"/>
              </a:solidFill>
              <a:latin typeface="+mn-lt"/>
              <a:ea typeface="新細明體" pitchFamily="18" charset="-120"/>
            </a:endParaRPr>
          </a:p>
        </p:txBody>
      </p:sp>
      <p:sp>
        <p:nvSpPr>
          <p:cNvPr id="80900" name="Rectangle 3"/>
          <p:cNvSpPr txBox="1">
            <a:spLocks noChangeArrowheads="1"/>
          </p:cNvSpPr>
          <p:nvPr/>
        </p:nvSpPr>
        <p:spPr bwMode="auto">
          <a:xfrm>
            <a:off x="428625" y="3500438"/>
            <a:ext cx="792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96850" indent="-1968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  <a:buSzPct val="40000"/>
              <a:buFont typeface="Wingdings" pitchFamily="2" charset="2"/>
              <a:buChar char="n"/>
            </a:pPr>
            <a:r>
              <a:rPr lang="en-US" altLang="zh-TW">
                <a:solidFill>
                  <a:srgbClr val="FF0000"/>
                </a:solidFill>
                <a:latin typeface="Times New Roman" pitchFamily="18" charset="0"/>
              </a:rPr>
              <a:t>Steps of the principal component analysis</a:t>
            </a:r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auto">
          <a:xfrm>
            <a:off x="752475" y="4000500"/>
            <a:ext cx="8034338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1463" lvl="1" indent="-180975">
              <a:spcBef>
                <a:spcPts val="300"/>
              </a:spcBef>
              <a:buClr>
                <a:schemeClr val="tx1"/>
              </a:buClr>
              <a:buSzPct val="40000"/>
              <a:buFont typeface="Wingdings" pitchFamily="2" charset="2"/>
              <a:buChar char="l"/>
              <a:defRPr/>
            </a:pP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Step 1: Get some data</a:t>
            </a:r>
          </a:p>
          <a:p>
            <a:pPr marL="271463" lvl="1" indent="-180975">
              <a:spcBef>
                <a:spcPts val="300"/>
              </a:spcBef>
              <a:buClr>
                <a:schemeClr val="tx1"/>
              </a:buClr>
              <a:buSzPct val="40000"/>
              <a:buFont typeface="Wingdings" pitchFamily="2" charset="2"/>
              <a:buChar char="l"/>
              <a:defRPr/>
            </a:pP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Step 2: Subtract the mean</a:t>
            </a:r>
          </a:p>
          <a:p>
            <a:pPr marL="271463" lvl="1" indent="-180975">
              <a:spcBef>
                <a:spcPts val="300"/>
              </a:spcBef>
              <a:buClr>
                <a:schemeClr val="tx1"/>
              </a:buClr>
              <a:buSzPct val="40000"/>
              <a:buFont typeface="Wingdings" pitchFamily="2" charset="2"/>
              <a:buChar char="l"/>
              <a:defRPr/>
            </a:pP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Step 3: Calculate the covariance matrix</a:t>
            </a:r>
          </a:p>
          <a:p>
            <a:pPr marL="271463" lvl="1" indent="-180975">
              <a:spcBef>
                <a:spcPts val="300"/>
              </a:spcBef>
              <a:buClr>
                <a:schemeClr val="tx1"/>
              </a:buClr>
              <a:buSzPct val="40000"/>
              <a:buFont typeface="Wingdings" pitchFamily="2" charset="2"/>
              <a:buChar char="l"/>
              <a:defRPr/>
            </a:pP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Step 4: Calculate the eigenvectors and </a:t>
            </a:r>
            <a:r>
              <a:rPr lang="en-US" altLang="zh-TW" dirty="0" err="1">
                <a:solidFill>
                  <a:schemeClr val="bg2"/>
                </a:solidFill>
                <a:latin typeface="+mn-lt"/>
                <a:ea typeface="新細明體" pitchFamily="18" charset="-120"/>
              </a:rPr>
              <a:t>eigenvalues</a:t>
            </a: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 of the</a:t>
            </a:r>
          </a:p>
          <a:p>
            <a:pPr marL="271463" lvl="1" indent="-180975">
              <a:spcBef>
                <a:spcPts val="300"/>
              </a:spcBef>
              <a:buClr>
                <a:schemeClr val="tx1"/>
              </a:buClr>
              <a:buSzPct val="40000"/>
              <a:defRPr/>
            </a:pP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               covariance matrix</a:t>
            </a:r>
          </a:p>
          <a:p>
            <a:pPr marL="271463" lvl="1" indent="-180975">
              <a:spcBef>
                <a:spcPts val="300"/>
              </a:spcBef>
              <a:buClr>
                <a:schemeClr val="tx1"/>
              </a:buClr>
              <a:buSzPct val="40000"/>
              <a:buFont typeface="Wingdings" pitchFamily="2" charset="2"/>
              <a:buChar char="l"/>
              <a:defRPr/>
            </a:pP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Step 5: Deriving the transformed data set</a:t>
            </a:r>
          </a:p>
          <a:p>
            <a:pPr marL="271463" lvl="1" indent="-180975">
              <a:spcBef>
                <a:spcPts val="300"/>
              </a:spcBef>
              <a:buClr>
                <a:schemeClr val="tx1"/>
              </a:buClr>
              <a:buSzPct val="40000"/>
              <a:buFont typeface="Wingdings" pitchFamily="2" charset="2"/>
              <a:buChar char="l"/>
              <a:defRPr/>
            </a:pP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Step 6: Getting the original data back</a:t>
            </a:r>
          </a:p>
          <a:p>
            <a:pPr marL="185738" lvl="1" indent="-185738">
              <a:spcBef>
                <a:spcPts val="300"/>
              </a:spcBef>
              <a:buClr>
                <a:schemeClr val="tx1"/>
              </a:buClr>
              <a:buSzPct val="40000"/>
              <a:buFont typeface="Wingdings" pitchFamily="2" charset="2"/>
              <a:buChar char="l"/>
              <a:defRPr/>
            </a:pPr>
            <a:endParaRPr lang="en-US" altLang="zh-TW" dirty="0">
              <a:solidFill>
                <a:schemeClr val="bg2"/>
              </a:solidFill>
              <a:latin typeface="+mn-lt"/>
              <a:ea typeface="新細明體" pitchFamily="18" charset="-120"/>
            </a:endParaRPr>
          </a:p>
          <a:p>
            <a:pPr marL="185738" lvl="1" indent="-185738">
              <a:spcBef>
                <a:spcPts val="300"/>
              </a:spcBef>
              <a:buClr>
                <a:schemeClr val="tx1"/>
              </a:buClr>
              <a:buSzPct val="40000"/>
              <a:buFont typeface="Wingdings" pitchFamily="2" charset="2"/>
              <a:buChar char="l"/>
              <a:defRPr/>
            </a:pPr>
            <a:endParaRPr lang="en-US" altLang="zh-TW" dirty="0">
              <a:solidFill>
                <a:schemeClr val="bg2"/>
              </a:solidFill>
              <a:latin typeface="+mn-lt"/>
              <a:ea typeface="新細明體" pitchFamily="18" charset="-120"/>
            </a:endParaRPr>
          </a:p>
          <a:p>
            <a:pPr marL="185738" lvl="1" indent="-185738">
              <a:spcBef>
                <a:spcPts val="300"/>
              </a:spcBef>
              <a:buClr>
                <a:schemeClr val="tx1"/>
              </a:buClr>
              <a:buSzPct val="40000"/>
              <a:buFont typeface="Wingdings" pitchFamily="2" charset="2"/>
              <a:buChar char="l"/>
              <a:defRPr/>
            </a:pPr>
            <a:endParaRPr lang="en-US" altLang="zh-TW" dirty="0">
              <a:solidFill>
                <a:schemeClr val="bg2"/>
              </a:solidFill>
              <a:latin typeface="+mn-lt"/>
              <a:ea typeface="新細明體" pitchFamily="18" charset="-120"/>
            </a:endParaRPr>
          </a:p>
          <a:p>
            <a:pPr marL="185738" lvl="1" indent="-185738">
              <a:spcBef>
                <a:spcPts val="300"/>
              </a:spcBef>
              <a:buClr>
                <a:schemeClr val="tx1"/>
              </a:buClr>
              <a:buSzPct val="40000"/>
              <a:buFont typeface="Wingdings" pitchFamily="2" charset="2"/>
              <a:buChar char="l"/>
              <a:defRPr/>
            </a:pPr>
            <a:endParaRPr lang="en-US" altLang="zh-TW" dirty="0">
              <a:solidFill>
                <a:schemeClr val="bg2"/>
              </a:solidFill>
              <a:latin typeface="+mn-lt"/>
              <a:ea typeface="新細明體" pitchFamily="18" charset="-120"/>
            </a:endParaRPr>
          </a:p>
        </p:txBody>
      </p:sp>
      <p:sp>
        <p:nvSpPr>
          <p:cNvPr id="809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253413" cy="601663"/>
          </a:xfrm>
        </p:spPr>
        <p:txBody>
          <a:bodyPr/>
          <a:lstStyle/>
          <a:p>
            <a:pPr eaLnBrk="1" hangingPunct="1"/>
            <a:r>
              <a:rPr lang="en-US" altLang="zh-TW" sz="3100" dirty="0" smtClean="0"/>
              <a:t>7.5 Principal Component </a:t>
            </a:r>
            <a:r>
              <a:rPr lang="en-US" altLang="zh-TW" sz="3100" dirty="0" smtClean="0"/>
              <a:t>Analysis</a:t>
            </a:r>
            <a:endParaRPr lang="en-US" altLang="zh-TW" sz="31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900113" y="1285875"/>
          <a:ext cx="2286000" cy="3145296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6207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altLang="zh-TW" sz="1400" b="0" i="1" dirty="0" smtClean="0"/>
                        <a:t>x</a:t>
                      </a:r>
                      <a:endParaRPr lang="zh-TW" altLang="en-US" sz="1400" b="0" i="1" dirty="0"/>
                    </a:p>
                  </a:txBody>
                  <a:tcPr marL="91439" marR="91439" marT="45710" marB="45710"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altLang="zh-TW" sz="1400" b="0" i="1" dirty="0" smtClean="0"/>
                        <a:t>y</a:t>
                      </a:r>
                      <a:endParaRPr lang="zh-TW" altLang="en-US" sz="1400" b="0" i="1" dirty="0"/>
                    </a:p>
                  </a:txBody>
                  <a:tcPr marL="91439" marR="91439" marT="45710" marB="45710"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2070"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altLang="zh-TW" sz="1400" dirty="0" smtClean="0"/>
                        <a:t>2.5</a:t>
                      </a:r>
                      <a:endParaRPr lang="zh-TW" altLang="en-US" sz="1400" dirty="0"/>
                    </a:p>
                  </a:txBody>
                  <a:tcPr marL="91439" marR="91439" marT="45710" marB="4571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altLang="zh-TW" sz="1400" dirty="0" smtClean="0"/>
                        <a:t>2.4</a:t>
                      </a:r>
                      <a:endParaRPr lang="zh-TW" altLang="en-US" sz="1400" dirty="0"/>
                    </a:p>
                  </a:txBody>
                  <a:tcPr marL="91439" marR="91439" marT="45710" marB="4571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2070"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altLang="zh-TW" sz="1400" dirty="0" smtClean="0"/>
                        <a:t>0.5</a:t>
                      </a:r>
                      <a:endParaRPr lang="zh-TW" altLang="en-US" sz="1400" dirty="0"/>
                    </a:p>
                  </a:txBody>
                  <a:tcPr marL="91439" marR="91439" marT="45710" marB="4571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altLang="zh-TW" sz="1400" dirty="0" smtClean="0"/>
                        <a:t>0.7</a:t>
                      </a:r>
                      <a:endParaRPr lang="zh-TW" altLang="en-US" sz="1400" dirty="0"/>
                    </a:p>
                  </a:txBody>
                  <a:tcPr marL="91439" marR="91439" marT="45710" marB="4571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2070"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altLang="zh-TW" sz="1400" dirty="0" smtClean="0"/>
                        <a:t>2.2</a:t>
                      </a:r>
                      <a:endParaRPr lang="zh-TW" altLang="en-US" sz="1400" dirty="0"/>
                    </a:p>
                  </a:txBody>
                  <a:tcPr marL="91439" marR="91439" marT="45710" marB="4571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altLang="zh-TW" sz="1400" dirty="0" smtClean="0"/>
                        <a:t>2.9</a:t>
                      </a:r>
                      <a:endParaRPr lang="zh-TW" altLang="en-US" sz="1400" dirty="0"/>
                    </a:p>
                  </a:txBody>
                  <a:tcPr marL="91439" marR="91439" marT="45710" marB="4571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2070"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altLang="zh-TW" sz="1400" dirty="0" smtClean="0"/>
                        <a:t>1.9</a:t>
                      </a:r>
                      <a:endParaRPr lang="zh-TW" altLang="en-US" sz="1400" dirty="0"/>
                    </a:p>
                  </a:txBody>
                  <a:tcPr marL="91439" marR="91439" marT="45710" marB="4571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altLang="zh-TW" sz="1400" dirty="0" smtClean="0"/>
                        <a:t>2.2</a:t>
                      </a:r>
                      <a:endParaRPr lang="zh-TW" altLang="en-US" sz="1400" dirty="0"/>
                    </a:p>
                  </a:txBody>
                  <a:tcPr marL="91439" marR="91439" marT="45710" marB="4571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2070"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altLang="zh-TW" sz="1400" dirty="0" smtClean="0"/>
                        <a:t>3.1</a:t>
                      </a:r>
                      <a:endParaRPr lang="zh-TW" altLang="en-US" sz="1400" dirty="0"/>
                    </a:p>
                  </a:txBody>
                  <a:tcPr marL="91439" marR="91439" marT="45710" marB="4571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altLang="zh-TW" sz="1400" dirty="0" smtClean="0"/>
                        <a:t>3.0</a:t>
                      </a:r>
                      <a:endParaRPr lang="zh-TW" altLang="en-US" sz="1400" dirty="0"/>
                    </a:p>
                  </a:txBody>
                  <a:tcPr marL="91439" marR="91439" marT="45710" marB="4571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2070"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altLang="zh-TW" sz="1400" dirty="0" smtClean="0"/>
                        <a:t>2.3</a:t>
                      </a:r>
                      <a:endParaRPr lang="zh-TW" altLang="en-US" sz="1400" dirty="0"/>
                    </a:p>
                  </a:txBody>
                  <a:tcPr marL="91439" marR="91439" marT="45710" marB="4571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altLang="zh-TW" sz="1400" dirty="0" smtClean="0"/>
                        <a:t>2.7</a:t>
                      </a:r>
                      <a:endParaRPr lang="zh-TW" altLang="en-US" sz="1400" dirty="0"/>
                    </a:p>
                  </a:txBody>
                  <a:tcPr marL="91439" marR="91439" marT="45710" marB="4571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2070"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altLang="zh-TW" sz="1400" dirty="0" smtClean="0"/>
                        <a:t>2.0</a:t>
                      </a:r>
                      <a:endParaRPr lang="zh-TW" altLang="en-US" sz="1400" dirty="0"/>
                    </a:p>
                  </a:txBody>
                  <a:tcPr marL="91439" marR="91439" marT="45710" marB="4571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altLang="zh-TW" sz="1400" dirty="0" smtClean="0"/>
                        <a:t>1.6</a:t>
                      </a:r>
                      <a:endParaRPr lang="zh-TW" altLang="en-US" sz="1400" dirty="0"/>
                    </a:p>
                  </a:txBody>
                  <a:tcPr marL="91439" marR="91439" marT="45710" marB="4571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2070"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altLang="zh-TW" sz="1400" dirty="0" smtClean="0"/>
                        <a:t>1.0</a:t>
                      </a:r>
                      <a:endParaRPr lang="zh-TW" altLang="en-US" sz="1400" dirty="0"/>
                    </a:p>
                  </a:txBody>
                  <a:tcPr marL="91439" marR="91439" marT="45710" marB="4571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altLang="zh-TW" sz="1400" dirty="0" smtClean="0"/>
                        <a:t>1.1</a:t>
                      </a:r>
                      <a:endParaRPr lang="zh-TW" altLang="en-US" sz="1400" dirty="0"/>
                    </a:p>
                  </a:txBody>
                  <a:tcPr marL="91439" marR="91439" marT="45710" marB="4571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62070"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altLang="zh-TW" sz="1400" dirty="0" smtClean="0"/>
                        <a:t>1.5</a:t>
                      </a:r>
                      <a:endParaRPr lang="zh-TW" altLang="en-US" sz="1400" dirty="0"/>
                    </a:p>
                  </a:txBody>
                  <a:tcPr marL="91439" marR="91439" marT="45710" marB="4571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altLang="zh-TW" sz="1400" dirty="0" smtClean="0"/>
                        <a:t>1.6</a:t>
                      </a:r>
                      <a:endParaRPr lang="zh-TW" altLang="en-US" sz="1400" dirty="0"/>
                    </a:p>
                  </a:txBody>
                  <a:tcPr marL="91439" marR="91439" marT="45710" marB="4571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62070"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altLang="zh-TW" sz="1400" dirty="0" smtClean="0"/>
                        <a:t>1.1</a:t>
                      </a:r>
                      <a:endParaRPr lang="zh-TW" altLang="en-US" sz="1400" dirty="0"/>
                    </a:p>
                  </a:txBody>
                  <a:tcPr marL="91439" marR="91439" marT="45710" marB="4571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altLang="zh-TW" sz="1400" dirty="0" smtClean="0"/>
                        <a:t>0.9</a:t>
                      </a:r>
                      <a:endParaRPr lang="zh-TW" altLang="en-US" sz="1400" dirty="0"/>
                    </a:p>
                  </a:txBody>
                  <a:tcPr marL="91439" marR="91439" marT="45710" marB="4571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62070"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altLang="zh-TW" sz="1400" dirty="0" smtClean="0"/>
                        <a:t>1.81</a:t>
                      </a:r>
                      <a:endParaRPr lang="zh-TW" altLang="en-US" sz="1400" dirty="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altLang="zh-TW" sz="1400" dirty="0" smtClean="0"/>
                        <a:t>1.91</a:t>
                      </a:r>
                      <a:endParaRPr lang="zh-TW" altLang="en-US" sz="1400" dirty="0"/>
                    </a:p>
                  </a:txBody>
                  <a:tcPr marL="91439" marR="91439" marT="45710" marB="4571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graphicFrame>
        <p:nvGraphicFramePr>
          <p:cNvPr id="6246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35317271"/>
              </p:ext>
            </p:extLst>
          </p:nvPr>
        </p:nvGraphicFramePr>
        <p:xfrm>
          <a:off x="3347864" y="2564904"/>
          <a:ext cx="924336" cy="568512"/>
        </p:xfrm>
        <a:graphic>
          <a:graphicData uri="http://schemas.openxmlformats.org/presentationml/2006/ole">
            <p:oleObj spid="_x0000_s63190" name="Equation" r:id="rId3" imgW="660240" imgH="406080" progId="">
              <p:embed/>
            </p:oleObj>
          </a:graphicData>
        </a:graphic>
      </p:graphicFrame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4471988" y="1285875"/>
          <a:ext cx="2282826" cy="3151188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1414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414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62599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altLang="zh-TW" sz="1400" b="0" i="1" dirty="0" smtClean="0"/>
                        <a:t>x</a:t>
                      </a:r>
                      <a:endParaRPr lang="zh-TW" altLang="en-US" sz="1400" b="0" i="1" dirty="0"/>
                    </a:p>
                  </a:txBody>
                  <a:tcPr marL="91439" marR="91439" marT="45719" marB="45719"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altLang="zh-TW" sz="1400" b="0" i="1" dirty="0" smtClean="0"/>
                        <a:t>y</a:t>
                      </a:r>
                      <a:endParaRPr lang="zh-TW" altLang="en-US" sz="1400" b="0" i="1" dirty="0"/>
                    </a:p>
                  </a:txBody>
                  <a:tcPr marL="91439" marR="91439" marT="45719" marB="45719"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2599">
                <a:tc>
                  <a:txBody>
                    <a:bodyPr/>
                    <a:lstStyle/>
                    <a:p>
                      <a:pPr algn="r" fontAlgn="ctr">
                        <a:lnSpc>
                          <a:spcPct val="80000"/>
                        </a:lnSpc>
                      </a:pP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0.69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80000"/>
                        </a:lnSpc>
                      </a:pP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0.49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2599">
                <a:tc>
                  <a:txBody>
                    <a:bodyPr/>
                    <a:lstStyle/>
                    <a:p>
                      <a:pPr algn="r" fontAlgn="ctr">
                        <a:lnSpc>
                          <a:spcPct val="80000"/>
                        </a:lnSpc>
                      </a:pP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-1.31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80000"/>
                        </a:lnSpc>
                      </a:pP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-1.21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2599">
                <a:tc>
                  <a:txBody>
                    <a:bodyPr/>
                    <a:lstStyle/>
                    <a:p>
                      <a:pPr algn="r" fontAlgn="ctr">
                        <a:lnSpc>
                          <a:spcPct val="80000"/>
                        </a:lnSpc>
                      </a:pPr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0.39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80000"/>
                        </a:lnSpc>
                      </a:pP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0.99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2599">
                <a:tc>
                  <a:txBody>
                    <a:bodyPr/>
                    <a:lstStyle/>
                    <a:p>
                      <a:pPr algn="r" fontAlgn="ctr">
                        <a:lnSpc>
                          <a:spcPct val="80000"/>
                        </a:lnSpc>
                      </a:pPr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0.09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80000"/>
                        </a:lnSpc>
                      </a:pP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0.29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2599">
                <a:tc>
                  <a:txBody>
                    <a:bodyPr/>
                    <a:lstStyle/>
                    <a:p>
                      <a:pPr algn="r" fontAlgn="ctr">
                        <a:lnSpc>
                          <a:spcPct val="80000"/>
                        </a:lnSpc>
                      </a:pPr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1.29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80000"/>
                        </a:lnSpc>
                      </a:pP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1.09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2599">
                <a:tc>
                  <a:txBody>
                    <a:bodyPr/>
                    <a:lstStyle/>
                    <a:p>
                      <a:pPr algn="r" fontAlgn="ctr">
                        <a:lnSpc>
                          <a:spcPct val="80000"/>
                        </a:lnSpc>
                      </a:pPr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0.49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80000"/>
                        </a:lnSpc>
                      </a:pP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0.79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2599">
                <a:tc>
                  <a:txBody>
                    <a:bodyPr/>
                    <a:lstStyle/>
                    <a:p>
                      <a:pPr algn="r" fontAlgn="ctr">
                        <a:lnSpc>
                          <a:spcPct val="80000"/>
                        </a:lnSpc>
                      </a:pPr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0.19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80000"/>
                        </a:lnSpc>
                      </a:pP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-0.31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2599">
                <a:tc>
                  <a:txBody>
                    <a:bodyPr/>
                    <a:lstStyle/>
                    <a:p>
                      <a:pPr algn="r" fontAlgn="ctr">
                        <a:lnSpc>
                          <a:spcPct val="80000"/>
                        </a:lnSpc>
                      </a:pPr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-0.81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80000"/>
                        </a:lnSpc>
                      </a:pP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-0.81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62599">
                <a:tc>
                  <a:txBody>
                    <a:bodyPr/>
                    <a:lstStyle/>
                    <a:p>
                      <a:pPr algn="r" fontAlgn="ctr">
                        <a:lnSpc>
                          <a:spcPct val="80000"/>
                        </a:lnSpc>
                      </a:pPr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-0.31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80000"/>
                        </a:lnSpc>
                      </a:pP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-0.31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62599">
                <a:tc>
                  <a:txBody>
                    <a:bodyPr/>
                    <a:lstStyle/>
                    <a:p>
                      <a:pPr algn="r" fontAlgn="ctr">
                        <a:lnSpc>
                          <a:spcPct val="80000"/>
                        </a:lnSpc>
                      </a:pPr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-0.71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80000"/>
                        </a:lnSpc>
                      </a:pP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-1.01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62599"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altLang="zh-TW" sz="1400" dirty="0" smtClean="0"/>
                        <a:t>0</a:t>
                      </a:r>
                      <a:endParaRPr lang="zh-TW" altLang="en-US" sz="1400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altLang="zh-TW" sz="1400" dirty="0" smtClean="0"/>
                        <a:t>0</a:t>
                      </a:r>
                      <a:endParaRPr lang="zh-TW" altLang="en-US" sz="1400" dirty="0"/>
                    </a:p>
                  </a:txBody>
                  <a:tcPr marL="91439" marR="91439" marT="45719" marB="45719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graphicFrame>
        <p:nvGraphicFramePr>
          <p:cNvPr id="62467" name="Object 3"/>
          <p:cNvGraphicFramePr>
            <a:graphicFrameLocks noChangeAspect="1"/>
          </p:cNvGraphicFramePr>
          <p:nvPr/>
        </p:nvGraphicFramePr>
        <p:xfrm>
          <a:off x="6873875" y="2700338"/>
          <a:ext cx="1701800" cy="508000"/>
        </p:xfrm>
        <a:graphic>
          <a:graphicData uri="http://schemas.openxmlformats.org/presentationml/2006/ole">
            <p:oleObj spid="_x0000_s63191" name="Equation" r:id="rId4" imgW="850531" imgH="253890" progId="">
              <p:embed/>
            </p:oleObj>
          </a:graphicData>
        </a:graphic>
      </p:graphicFrame>
      <p:graphicFrame>
        <p:nvGraphicFramePr>
          <p:cNvPr id="624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83016799"/>
              </p:ext>
            </p:extLst>
          </p:nvPr>
        </p:nvGraphicFramePr>
        <p:xfrm>
          <a:off x="1115616" y="5178425"/>
          <a:ext cx="6319837" cy="1584325"/>
        </p:xfrm>
        <a:graphic>
          <a:graphicData uri="http://schemas.openxmlformats.org/presentationml/2006/ole">
            <p:oleObj spid="_x0000_s63192" name="Equation" r:id="rId5" imgW="3949560" imgH="990360" progId="">
              <p:embed/>
            </p:oleObj>
          </a:graphicData>
        </a:graphic>
      </p:graphicFrame>
      <p:sp>
        <p:nvSpPr>
          <p:cNvPr id="14" name="Rectangle 20"/>
          <p:cNvSpPr>
            <a:spLocks noChangeArrowheads="1"/>
          </p:cNvSpPr>
          <p:nvPr/>
        </p:nvSpPr>
        <p:spPr bwMode="auto">
          <a:xfrm>
            <a:off x="1397000" y="785813"/>
            <a:ext cx="1214438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5738" lvl="1" indent="-185738">
              <a:spcBef>
                <a:spcPct val="20000"/>
              </a:spcBef>
              <a:buClr>
                <a:schemeClr val="tx1"/>
              </a:buClr>
              <a:buSzPct val="40000"/>
              <a:defRPr/>
            </a:pP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Step 1:</a:t>
            </a: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5040313" y="785813"/>
            <a:ext cx="1214437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5738" lvl="1" indent="-185738">
              <a:spcBef>
                <a:spcPct val="20000"/>
              </a:spcBef>
              <a:buClr>
                <a:schemeClr val="tx1"/>
              </a:buClr>
              <a:buSzPct val="40000"/>
              <a:defRPr/>
            </a:pP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Step 2:</a:t>
            </a:r>
          </a:p>
        </p:txBody>
      </p: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1270000" y="4652963"/>
            <a:ext cx="1214438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5738" lvl="1" indent="-185738">
              <a:spcBef>
                <a:spcPct val="20000"/>
              </a:spcBef>
              <a:buClr>
                <a:schemeClr val="tx1"/>
              </a:buClr>
              <a:buSzPct val="40000"/>
              <a:defRPr/>
            </a:pP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Step 3: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14625"/>
            <a:ext cx="4676775" cy="348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</p:pic>
      <p:sp>
        <p:nvSpPr>
          <p:cNvPr id="8" name="Rectangle 20"/>
          <p:cNvSpPr>
            <a:spLocks noChangeArrowheads="1"/>
          </p:cNvSpPr>
          <p:nvPr/>
        </p:nvSpPr>
        <p:spPr bwMode="auto">
          <a:xfrm>
            <a:off x="500063" y="785813"/>
            <a:ext cx="7891462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5738" lvl="1" indent="-185738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l"/>
              <a:defRPr/>
            </a:pP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Step 4: Calculate the eigenvectors and </a:t>
            </a:r>
            <a:r>
              <a:rPr lang="en-US" altLang="zh-TW" dirty="0" err="1">
                <a:solidFill>
                  <a:schemeClr val="bg2"/>
                </a:solidFill>
                <a:latin typeface="+mn-lt"/>
                <a:ea typeface="新細明體" pitchFamily="18" charset="-120"/>
              </a:rPr>
              <a:t>eigenvalues</a:t>
            </a: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 of the covariance matrix </a:t>
            </a:r>
            <a:r>
              <a:rPr lang="en-US" altLang="zh-TW" i="1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A</a:t>
            </a:r>
          </a:p>
          <a:p>
            <a:pPr marL="185738" lvl="1" indent="-185738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l"/>
              <a:defRPr/>
            </a:pPr>
            <a:endParaRPr lang="en-US" altLang="zh-TW" dirty="0">
              <a:solidFill>
                <a:schemeClr val="bg2"/>
              </a:solidFill>
              <a:latin typeface="+mn-lt"/>
              <a:ea typeface="新細明體" pitchFamily="18" charset="-120"/>
            </a:endParaRPr>
          </a:p>
        </p:txBody>
      </p:sp>
      <p:graphicFrame>
        <p:nvGraphicFramePr>
          <p:cNvPr id="63490" name="Object 2"/>
          <p:cNvGraphicFramePr>
            <a:graphicFrameLocks noChangeAspect="1"/>
          </p:cNvGraphicFramePr>
          <p:nvPr/>
        </p:nvGraphicFramePr>
        <p:xfrm>
          <a:off x="714375" y="1643063"/>
          <a:ext cx="3638550" cy="823912"/>
        </p:xfrm>
        <a:graphic>
          <a:graphicData uri="http://schemas.openxmlformats.org/presentationml/2006/ole">
            <p:oleObj spid="_x0000_s64347" name="Equation" r:id="rId4" imgW="2019300" imgH="457200" progId="">
              <p:embed/>
            </p:oleObj>
          </a:graphicData>
        </a:graphic>
      </p:graphicFrame>
      <p:graphicFrame>
        <p:nvGraphicFramePr>
          <p:cNvPr id="63491" name="Object 3"/>
          <p:cNvGraphicFramePr>
            <a:graphicFrameLocks noChangeAspect="1"/>
          </p:cNvGraphicFramePr>
          <p:nvPr/>
        </p:nvGraphicFramePr>
        <p:xfrm>
          <a:off x="4786313" y="1643063"/>
          <a:ext cx="3732212" cy="823912"/>
        </p:xfrm>
        <a:graphic>
          <a:graphicData uri="http://schemas.openxmlformats.org/presentationml/2006/ole">
            <p:oleObj spid="_x0000_s64348" name="Equation" r:id="rId5" imgW="2070100" imgH="457200" progId="">
              <p:embed/>
            </p:oleObj>
          </a:graphicData>
        </a:graphic>
      </p:graphicFrame>
      <p:cxnSp>
        <p:nvCxnSpPr>
          <p:cNvPr id="63496" name="直線單箭頭接點 11"/>
          <p:cNvCxnSpPr>
            <a:cxnSpLocks noChangeShapeType="1"/>
          </p:cNvCxnSpPr>
          <p:nvPr/>
        </p:nvCxnSpPr>
        <p:spPr bwMode="auto">
          <a:xfrm rot="10800000">
            <a:off x="3714750" y="3143250"/>
            <a:ext cx="1154113" cy="158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aphicFrame>
        <p:nvGraphicFramePr>
          <p:cNvPr id="63492" name="Object 6"/>
          <p:cNvGraphicFramePr>
            <a:graphicFrameLocks noChangeAspect="1"/>
          </p:cNvGraphicFramePr>
          <p:nvPr/>
        </p:nvGraphicFramePr>
        <p:xfrm>
          <a:off x="4940300" y="2928938"/>
          <a:ext cx="296863" cy="412750"/>
        </p:xfrm>
        <a:graphic>
          <a:graphicData uri="http://schemas.openxmlformats.org/presentationml/2006/ole">
            <p:oleObj spid="_x0000_s64349" name="Equation" r:id="rId6" imgW="165028" imgH="228501" progId="">
              <p:embed/>
            </p:oleObj>
          </a:graphicData>
        </a:graphic>
      </p:graphicFrame>
      <p:cxnSp>
        <p:nvCxnSpPr>
          <p:cNvPr id="63497" name="直線單箭頭接點 14"/>
          <p:cNvCxnSpPr>
            <a:cxnSpLocks noChangeShapeType="1"/>
          </p:cNvCxnSpPr>
          <p:nvPr/>
        </p:nvCxnSpPr>
        <p:spPr bwMode="auto">
          <a:xfrm flipV="1">
            <a:off x="428625" y="3286125"/>
            <a:ext cx="714375" cy="428625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aphicFrame>
        <p:nvGraphicFramePr>
          <p:cNvPr id="63493" name="Object 7"/>
          <p:cNvGraphicFramePr>
            <a:graphicFrameLocks noChangeAspect="1"/>
          </p:cNvGraphicFramePr>
          <p:nvPr/>
        </p:nvGraphicFramePr>
        <p:xfrm>
          <a:off x="71438" y="3571875"/>
          <a:ext cx="319087" cy="412750"/>
        </p:xfrm>
        <a:graphic>
          <a:graphicData uri="http://schemas.openxmlformats.org/presentationml/2006/ole">
            <p:oleObj spid="_x0000_s64350" name="Equation" r:id="rId7" imgW="177646" imgH="228402" progId="">
              <p:embed/>
            </p:oleObj>
          </a:graphicData>
        </a:graphic>
      </p:graphicFrame>
      <mc:AlternateContent xmlns:mc="http://schemas.openxmlformats.org/markup-compatibility/2006">
        <mc:Choice xmlns:a14="http://schemas.microsoft.com/office/drawing/2010/main" xmlns="" Requires="a14">
          <p:sp>
            <p:nvSpPr>
              <p:cNvPr id="19" name="文字方塊 11"/>
              <p:cNvSpPr txBox="1">
                <a:spLocks noChangeArrowheads="1"/>
              </p:cNvSpPr>
              <p:nvPr/>
            </p:nvSpPr>
            <p:spPr bwMode="auto">
              <a:xfrm>
                <a:off x="5286375" y="2714625"/>
                <a:ext cx="3749675" cy="41447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273050" indent="-273050">
                  <a:lnSpc>
                    <a:spcPct val="97000"/>
                  </a:lnSpc>
                  <a:spcBef>
                    <a:spcPts val="600"/>
                  </a:spcBef>
                  <a:defRPr/>
                </a:pPr>
                <a:r>
                  <a:rPr lang="en-US" altLang="zh-TW" sz="1600" dirty="0" smtClean="0">
                    <a:solidFill>
                      <a:srgbClr val="0000FF"/>
                    </a:solidFill>
                    <a:latin typeface="+mn-lt"/>
                    <a:ea typeface="新細明體" pitchFamily="18" charset="-120"/>
                  </a:rPr>
                  <a:t>1.  The two eigenvectors are perpendicular (orthogonal) to each other according to </a:t>
                </a:r>
                <a:r>
                  <a:rPr lang="en-US" altLang="zh-TW" sz="1600" dirty="0" err="1">
                    <a:solidFill>
                      <a:srgbClr val="0000FF"/>
                    </a:solidFill>
                    <a:latin typeface="+mn-lt"/>
                    <a:ea typeface="新細明體" pitchFamily="18" charset="-120"/>
                  </a:rPr>
                  <a:t>Thm</a:t>
                </a:r>
                <a:r>
                  <a:rPr lang="en-US" altLang="zh-TW" sz="1600" dirty="0">
                    <a:solidFill>
                      <a:srgbClr val="0000FF"/>
                    </a:solidFill>
                    <a:latin typeface="+mn-lt"/>
                    <a:ea typeface="新細明體" pitchFamily="18" charset="-120"/>
                  </a:rPr>
                  <a:t>. 7.9 (I</a:t>
                </a:r>
                <a:r>
                  <a:rPr lang="en-US" altLang="zh-TW" sz="1600" dirty="0">
                    <a:solidFill>
                      <a:srgbClr val="0000FF"/>
                    </a:solidFill>
                    <a:latin typeface="Times New Roman"/>
                    <a:ea typeface="新細明體" pitchFamily="18" charset="-120"/>
                  </a:rPr>
                  <a:t>n fact, they are </a:t>
                </a:r>
                <a:r>
                  <a:rPr lang="en-US" altLang="zh-TW" sz="1600" dirty="0" err="1">
                    <a:solidFill>
                      <a:srgbClr val="0000FF"/>
                    </a:solidFill>
                    <a:latin typeface="Times New Roman"/>
                    <a:ea typeface="新細明體" pitchFamily="18" charset="-120"/>
                  </a:rPr>
                  <a:t>orthonormal</a:t>
                </a:r>
                <a:r>
                  <a:rPr lang="en-US" altLang="zh-TW" sz="1600" dirty="0">
                    <a:solidFill>
                      <a:srgbClr val="0000FF"/>
                    </a:solidFill>
                    <a:latin typeface="Times New Roman"/>
                    <a:ea typeface="新細明體" pitchFamily="18" charset="-120"/>
                  </a:rPr>
                  <a:t> here)</a:t>
                </a:r>
                <a:endParaRPr lang="en-US" altLang="zh-TW" sz="1600" dirty="0">
                  <a:solidFill>
                    <a:srgbClr val="0000FF"/>
                  </a:solidFill>
                  <a:latin typeface="+mn-lt"/>
                  <a:ea typeface="新細明體" pitchFamily="18" charset="-120"/>
                </a:endParaRPr>
              </a:p>
              <a:p>
                <a:pPr marL="273050" indent="-273050">
                  <a:lnSpc>
                    <a:spcPct val="97000"/>
                  </a:lnSpc>
                  <a:spcBef>
                    <a:spcPts val="600"/>
                  </a:spcBef>
                  <a:defRPr/>
                </a:pPr>
                <a:r>
                  <a:rPr lang="en-US" altLang="zh-TW" sz="1600" dirty="0" smtClean="0">
                    <a:solidFill>
                      <a:srgbClr val="0000FF"/>
                    </a:solidFill>
                    <a:latin typeface="Times New Roman"/>
                    <a:ea typeface="新細明體" pitchFamily="18" charset="-120"/>
                  </a:rPr>
                  <a:t>2.  </a:t>
                </a:r>
                <a:r>
                  <a:rPr lang="en-US" altLang="zh-TW" sz="1600" b="1" dirty="0">
                    <a:solidFill>
                      <a:srgbClr val="0000FF"/>
                    </a:solidFill>
                    <a:latin typeface="Times New Roman"/>
                    <a:ea typeface="新細明體" pitchFamily="18" charset="-120"/>
                  </a:rPr>
                  <a:t>v</a:t>
                </a:r>
                <a:r>
                  <a:rPr lang="en-US" altLang="zh-TW" sz="1600" baseline="-25000" dirty="0">
                    <a:solidFill>
                      <a:srgbClr val="0000FF"/>
                    </a:solidFill>
                    <a:latin typeface="Times New Roman"/>
                    <a:ea typeface="新細明體" pitchFamily="18" charset="-120"/>
                  </a:rPr>
                  <a:t>1</a:t>
                </a:r>
                <a:r>
                  <a:rPr lang="en-US" altLang="zh-TW" sz="1600" dirty="0">
                    <a:solidFill>
                      <a:srgbClr val="0000FF"/>
                    </a:solidFill>
                    <a:latin typeface="Times New Roman"/>
                    <a:ea typeface="新細明體" pitchFamily="18" charset="-120"/>
                  </a:rPr>
                  <a:t> eigenvector </a:t>
                </a:r>
                <a:r>
                  <a:rPr lang="en-US" altLang="zh-TW" sz="1600" dirty="0" smtClean="0">
                    <a:solidFill>
                      <a:srgbClr val="0000FF"/>
                    </a:solidFill>
                    <a:latin typeface="Times New Roman"/>
                    <a:ea typeface="新細明體" pitchFamily="18" charset="-120"/>
                  </a:rPr>
                  <a:t>(corresponding to the largest eigenvalue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sz="1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新細明體" pitchFamily="18" charset="-120"/>
                          </a:rPr>
                          <m:t>𝜆</m:t>
                        </m:r>
                      </m:e>
                      <m:sub>
                        <m:r>
                          <a:rPr lang="en-US" altLang="zh-TW" sz="1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新細明體" pitchFamily="18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1600" dirty="0" smtClean="0">
                    <a:solidFill>
                      <a:srgbClr val="0000FF"/>
                    </a:solidFill>
                    <a:latin typeface="Times New Roman"/>
                    <a:ea typeface="新細明體" pitchFamily="18" charset="-120"/>
                  </a:rPr>
                  <a:t>) is </a:t>
                </a:r>
                <a:r>
                  <a:rPr lang="en-US" altLang="zh-TW" sz="1600" dirty="0">
                    <a:solidFill>
                      <a:srgbClr val="0000FF"/>
                    </a:solidFill>
                    <a:latin typeface="Times New Roman"/>
                    <a:ea typeface="新細明體" pitchFamily="18" charset="-120"/>
                  </a:rPr>
                  <a:t>just like a best-fit regression </a:t>
                </a:r>
                <a:r>
                  <a:rPr lang="en-US" altLang="zh-TW" sz="1600" dirty="0" smtClean="0">
                    <a:solidFill>
                      <a:srgbClr val="0000FF"/>
                    </a:solidFill>
                    <a:latin typeface="Times New Roman"/>
                    <a:ea typeface="新細明體" pitchFamily="18" charset="-120"/>
                  </a:rPr>
                  <a:t>line</a:t>
                </a:r>
                <a:endParaRPr lang="en-US" altLang="zh-TW" sz="1600" dirty="0">
                  <a:solidFill>
                    <a:srgbClr val="0000FF"/>
                  </a:solidFill>
                  <a:latin typeface="Times New Roman"/>
                  <a:ea typeface="新細明體" pitchFamily="18" charset="-120"/>
                </a:endParaRPr>
              </a:p>
              <a:p>
                <a:pPr marL="273050" indent="-273050">
                  <a:lnSpc>
                    <a:spcPct val="97000"/>
                  </a:lnSpc>
                  <a:spcBef>
                    <a:spcPts val="600"/>
                  </a:spcBef>
                  <a:defRPr/>
                </a:pPr>
                <a:r>
                  <a:rPr lang="en-US" altLang="zh-TW" sz="1600" dirty="0" smtClean="0">
                    <a:solidFill>
                      <a:srgbClr val="0000FF"/>
                    </a:solidFill>
                    <a:latin typeface="Times New Roman"/>
                    <a:ea typeface="新細明體" pitchFamily="18" charset="-120"/>
                  </a:rPr>
                  <a:t>3.  </a:t>
                </a:r>
                <a:r>
                  <a:rPr lang="en-US" altLang="zh-TW" sz="1600" b="1" dirty="0">
                    <a:solidFill>
                      <a:srgbClr val="0000FF"/>
                    </a:solidFill>
                    <a:latin typeface="Times New Roman"/>
                    <a:ea typeface="新細明體" pitchFamily="18" charset="-120"/>
                  </a:rPr>
                  <a:t>v</a:t>
                </a:r>
                <a:r>
                  <a:rPr lang="en-US" altLang="zh-TW" sz="1600" baseline="-25000" dirty="0">
                    <a:solidFill>
                      <a:srgbClr val="0000FF"/>
                    </a:solidFill>
                    <a:latin typeface="Times New Roman"/>
                    <a:ea typeface="新細明體" pitchFamily="18" charset="-120"/>
                  </a:rPr>
                  <a:t>2 </a:t>
                </a:r>
                <a:r>
                  <a:rPr lang="en-US" altLang="zh-TW" sz="1600" dirty="0">
                    <a:solidFill>
                      <a:srgbClr val="0000FF"/>
                    </a:solidFill>
                    <a:latin typeface="Times New Roman"/>
                    <a:ea typeface="新細明體" pitchFamily="18" charset="-120"/>
                  </a:rPr>
                  <a:t>seems less important to explain the data since the projection of each node on the </a:t>
                </a:r>
                <a:r>
                  <a:rPr lang="en-US" altLang="zh-TW" sz="1600" b="1" dirty="0">
                    <a:solidFill>
                      <a:srgbClr val="0000FF"/>
                    </a:solidFill>
                    <a:latin typeface="Times New Roman"/>
                    <a:ea typeface="新細明體" pitchFamily="18" charset="-120"/>
                  </a:rPr>
                  <a:t>v</a:t>
                </a:r>
                <a:r>
                  <a:rPr lang="en-US" altLang="zh-TW" sz="1600" baseline="-25000" dirty="0">
                    <a:solidFill>
                      <a:srgbClr val="0000FF"/>
                    </a:solidFill>
                    <a:latin typeface="Times New Roman"/>
                    <a:ea typeface="新細明體" pitchFamily="18" charset="-120"/>
                  </a:rPr>
                  <a:t>2 </a:t>
                </a:r>
                <a:r>
                  <a:rPr lang="en-US" altLang="zh-TW" sz="1600" dirty="0">
                    <a:solidFill>
                      <a:srgbClr val="0000FF"/>
                    </a:solidFill>
                    <a:latin typeface="Times New Roman"/>
                    <a:ea typeface="新細明體" pitchFamily="18" charset="-120"/>
                  </a:rPr>
                  <a:t>axis is very close to </a:t>
                </a:r>
                <a:r>
                  <a:rPr lang="en-US" altLang="zh-TW" sz="1600" dirty="0" smtClean="0">
                    <a:solidFill>
                      <a:srgbClr val="0000FF"/>
                    </a:solidFill>
                    <a:latin typeface="Times New Roman"/>
                    <a:ea typeface="新細明體" pitchFamily="18" charset="-120"/>
                  </a:rPr>
                  <a:t>zero</a:t>
                </a:r>
                <a:endParaRPr lang="en-US" altLang="zh-TW" sz="1600" dirty="0">
                  <a:solidFill>
                    <a:srgbClr val="0000FF"/>
                  </a:solidFill>
                  <a:latin typeface="Times New Roman"/>
                  <a:ea typeface="新細明體" pitchFamily="18" charset="-120"/>
                </a:endParaRPr>
              </a:p>
              <a:p>
                <a:pPr marL="273050" indent="-273050">
                  <a:lnSpc>
                    <a:spcPct val="97000"/>
                  </a:lnSpc>
                  <a:spcBef>
                    <a:spcPts val="600"/>
                  </a:spcBef>
                  <a:defRPr/>
                </a:pPr>
                <a:r>
                  <a:rPr lang="en-US" altLang="zh-TW" sz="1600" dirty="0" smtClean="0">
                    <a:solidFill>
                      <a:srgbClr val="0000FF"/>
                    </a:solidFill>
                    <a:latin typeface="Times New Roman"/>
                    <a:ea typeface="新細明體" pitchFamily="18" charset="-120"/>
                  </a:rPr>
                  <a:t>4.  T</a:t>
                </a:r>
                <a:r>
                  <a:rPr lang="en-US" altLang="zh-TW" sz="1600" dirty="0" smtClean="0">
                    <a:solidFill>
                      <a:srgbClr val="0000FF"/>
                    </a:solidFill>
                    <a:latin typeface="+mn-lt"/>
                    <a:ea typeface="新細明體" pitchFamily="18" charset="-120"/>
                  </a:rPr>
                  <a:t>he </a:t>
                </a:r>
                <a:r>
                  <a:rPr lang="en-US" altLang="zh-TW" sz="1600" dirty="0">
                    <a:solidFill>
                      <a:srgbClr val="0000FF"/>
                    </a:solidFill>
                    <a:latin typeface="+mn-lt"/>
                    <a:ea typeface="新細明體" pitchFamily="18" charset="-120"/>
                  </a:rPr>
                  <a:t>interpretation of </a:t>
                </a:r>
                <a:r>
                  <a:rPr lang="en-US" altLang="zh-TW" sz="1600" b="1" dirty="0">
                    <a:solidFill>
                      <a:srgbClr val="0000FF"/>
                    </a:solidFill>
                    <a:latin typeface="Times New Roman"/>
                    <a:ea typeface="新細明體" pitchFamily="18" charset="-120"/>
                  </a:rPr>
                  <a:t>v</a:t>
                </a:r>
                <a:r>
                  <a:rPr lang="en-US" altLang="zh-TW" sz="1600" baseline="-25000" dirty="0">
                    <a:solidFill>
                      <a:srgbClr val="0000FF"/>
                    </a:solidFill>
                    <a:latin typeface="Times New Roman"/>
                    <a:ea typeface="新細明體" pitchFamily="18" charset="-120"/>
                  </a:rPr>
                  <a:t>1</a:t>
                </a:r>
                <a:r>
                  <a:rPr lang="en-US" altLang="zh-TW" sz="1600" dirty="0">
                    <a:solidFill>
                      <a:srgbClr val="0000FF"/>
                    </a:solidFill>
                    <a:latin typeface="+mn-lt"/>
                    <a:ea typeface="新細明體" pitchFamily="18" charset="-120"/>
                  </a:rPr>
                  <a:t> is the new axis which retains as much as possible the </a:t>
                </a:r>
                <a:r>
                  <a:rPr lang="en-US" altLang="zh-TW" sz="1600" dirty="0" err="1">
                    <a:solidFill>
                      <a:srgbClr val="0000FF"/>
                    </a:solidFill>
                    <a:latin typeface="+mn-lt"/>
                    <a:ea typeface="新細明體" pitchFamily="18" charset="-120"/>
                  </a:rPr>
                  <a:t>interpoint</a:t>
                </a:r>
                <a:r>
                  <a:rPr lang="en-US" altLang="zh-TW" sz="1600" dirty="0">
                    <a:solidFill>
                      <a:srgbClr val="0000FF"/>
                    </a:solidFill>
                    <a:latin typeface="+mn-lt"/>
                    <a:ea typeface="新細明體" pitchFamily="18" charset="-120"/>
                  </a:rPr>
                  <a:t> distance information (or the variance information) that was contained in the original two </a:t>
                </a:r>
                <a:r>
                  <a:rPr lang="en-US" altLang="zh-TW" sz="1600" dirty="0" smtClean="0">
                    <a:solidFill>
                      <a:srgbClr val="0000FF"/>
                    </a:solidFill>
                    <a:latin typeface="+mn-lt"/>
                    <a:ea typeface="新細明體" pitchFamily="18" charset="-120"/>
                  </a:rPr>
                  <a:t>dimensions</a:t>
                </a:r>
                <a:endParaRPr lang="en-US" altLang="zh-TW" sz="1600" dirty="0">
                  <a:solidFill>
                    <a:srgbClr val="0000FF"/>
                  </a:solidFill>
                  <a:latin typeface="+mn-lt"/>
                  <a:ea typeface="新細明體" pitchFamily="18" charset="-120"/>
                </a:endParaRPr>
              </a:p>
            </p:txBody>
          </p:sp>
        </mc:Choice>
        <mc:Fallback>
          <p:sp>
            <p:nvSpPr>
              <p:cNvPr id="19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86375" y="2714625"/>
                <a:ext cx="3749675" cy="4144724"/>
              </a:xfrm>
              <a:prstGeom prst="rect">
                <a:avLst/>
              </a:prstGeom>
              <a:blipFill>
                <a:blip r:embed="rId8"/>
                <a:stretch>
                  <a:fillRect l="-813" t="-588" b="-102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字方塊 11"/>
          <p:cNvSpPr txBox="1">
            <a:spLocks noChangeArrowheads="1"/>
          </p:cNvSpPr>
          <p:nvPr/>
        </p:nvSpPr>
        <p:spPr bwMode="auto">
          <a:xfrm>
            <a:off x="357188" y="785813"/>
            <a:ext cx="814387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>
              <a:lnSpc>
                <a:spcPct val="110000"/>
              </a:lnSpc>
              <a:defRPr/>
            </a:pPr>
            <a:r>
              <a:rPr lang="en-US" altLang="zh-TW" sz="2000" dirty="0">
                <a:solidFill>
                  <a:srgbClr val="FF0000"/>
                </a:solidFill>
                <a:latin typeface="+mn-lt"/>
                <a:ea typeface="新細明體" pitchFamily="18" charset="-120"/>
              </a:rPr>
              <a:t>※ The intuition behind the principal component analysis:</a:t>
            </a:r>
          </a:p>
        </p:txBody>
      </p:sp>
      <p:graphicFrame>
        <p:nvGraphicFramePr>
          <p:cNvPr id="64514" name="Object 2"/>
          <p:cNvGraphicFramePr>
            <a:graphicFrameLocks noChangeAspect="1"/>
          </p:cNvGraphicFramePr>
          <p:nvPr/>
        </p:nvGraphicFramePr>
        <p:xfrm>
          <a:off x="468313" y="1214438"/>
          <a:ext cx="7145337" cy="1244600"/>
        </p:xfrm>
        <a:graphic>
          <a:graphicData uri="http://schemas.openxmlformats.org/presentationml/2006/ole">
            <p:oleObj spid="_x0000_s87085" name="Equation" r:id="rId3" imgW="5105400" imgH="889000" progId="">
              <p:embed/>
            </p:oleObj>
          </a:graphicData>
        </a:graphic>
      </p:graphicFrame>
      <p:graphicFrame>
        <p:nvGraphicFramePr>
          <p:cNvPr id="6451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95577078"/>
              </p:ext>
            </p:extLst>
          </p:nvPr>
        </p:nvGraphicFramePr>
        <p:xfrm>
          <a:off x="509588" y="2500313"/>
          <a:ext cx="7377112" cy="1973262"/>
        </p:xfrm>
        <a:graphic>
          <a:graphicData uri="http://schemas.openxmlformats.org/presentationml/2006/ole">
            <p:oleObj spid="_x0000_s87086" name="Equation" r:id="rId4" imgW="5270400" imgH="1409400" progId="">
              <p:embed/>
            </p:oleObj>
          </a:graphicData>
        </a:graphic>
      </p:graphicFrame>
      <p:graphicFrame>
        <p:nvGraphicFramePr>
          <p:cNvPr id="64516" name="Object 12"/>
          <p:cNvGraphicFramePr>
            <a:graphicFrameLocks noChangeAspect="1"/>
          </p:cNvGraphicFramePr>
          <p:nvPr/>
        </p:nvGraphicFramePr>
        <p:xfrm>
          <a:off x="500063" y="4508500"/>
          <a:ext cx="7570787" cy="960438"/>
        </p:xfrm>
        <a:graphic>
          <a:graphicData uri="http://schemas.openxmlformats.org/presentationml/2006/ole">
            <p:oleObj spid="_x0000_s87087" name="Equation" r:id="rId5" imgW="5410200" imgH="685800" progId="">
              <p:embed/>
            </p:oleObj>
          </a:graphicData>
        </a:graphic>
      </p:graphicFrame>
      <p:graphicFrame>
        <p:nvGraphicFramePr>
          <p:cNvPr id="64517" name="Object 13"/>
          <p:cNvGraphicFramePr>
            <a:graphicFrameLocks noChangeAspect="1"/>
          </p:cNvGraphicFramePr>
          <p:nvPr/>
        </p:nvGraphicFramePr>
        <p:xfrm>
          <a:off x="468313" y="6218238"/>
          <a:ext cx="7696200" cy="639762"/>
        </p:xfrm>
        <a:graphic>
          <a:graphicData uri="http://schemas.openxmlformats.org/presentationml/2006/ole">
            <p:oleObj spid="_x0000_s87088" name="Equation" r:id="rId6" imgW="5499100" imgH="457200" progId="">
              <p:embed/>
            </p:oleObj>
          </a:graphicData>
        </a:graphic>
      </p:graphicFrame>
      <p:graphicFrame>
        <p:nvGraphicFramePr>
          <p:cNvPr id="64518" name="Object 6"/>
          <p:cNvGraphicFramePr>
            <a:graphicFrameLocks noChangeAspect="1"/>
          </p:cNvGraphicFramePr>
          <p:nvPr/>
        </p:nvGraphicFramePr>
        <p:xfrm>
          <a:off x="485775" y="5468938"/>
          <a:ext cx="8001000" cy="674687"/>
        </p:xfrm>
        <a:graphic>
          <a:graphicData uri="http://schemas.openxmlformats.org/presentationml/2006/ole">
            <p:oleObj spid="_x0000_s87089" name="Equation" r:id="rId7" imgW="5715000" imgH="482600" progId="">
              <p:embed/>
            </p:oleObj>
          </a:graphicData>
        </a:graphic>
      </p:graphicFrame>
      <p:sp>
        <p:nvSpPr>
          <p:cNvPr id="8" name="文字方塊 11"/>
          <p:cNvSpPr txBox="1">
            <a:spLocks noChangeArrowheads="1"/>
          </p:cNvSpPr>
          <p:nvPr/>
        </p:nvSpPr>
        <p:spPr bwMode="auto">
          <a:xfrm>
            <a:off x="6516216" y="3861048"/>
            <a:ext cx="2627784" cy="510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7000"/>
              </a:lnSpc>
              <a:spcBef>
                <a:spcPts val="200"/>
              </a:spcBef>
              <a:defRPr/>
            </a:pPr>
            <a:r>
              <a:rPr lang="en-US" altLang="zh-TW" sz="14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(It </a:t>
            </a:r>
            <a:r>
              <a:rPr lang="en-US" altLang="zh-TW" sz="1400" dirty="0" smtClean="0">
                <a:solidFill>
                  <a:srgbClr val="0000FF"/>
                </a:solidFill>
                <a:latin typeface="+mn-lt"/>
                <a:ea typeface="新細明體" pitchFamily="18" charset="-120"/>
              </a:rPr>
              <a:t>also implies that the new series of </a:t>
            </a:r>
            <a:r>
              <a:rPr lang="en-US" altLang="zh-TW" sz="14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x’</a:t>
            </a:r>
            <a:r>
              <a:rPr lang="en-US" altLang="zh-TW" sz="14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 and </a:t>
            </a:r>
            <a:r>
              <a:rPr lang="en-US" altLang="zh-TW" sz="14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y’  </a:t>
            </a:r>
            <a:r>
              <a:rPr lang="en-US" altLang="zh-TW" sz="14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are </a:t>
            </a:r>
            <a:r>
              <a:rPr lang="en-US" altLang="zh-TW" sz="1400" dirty="0" smtClean="0">
                <a:solidFill>
                  <a:srgbClr val="0000FF"/>
                </a:solidFill>
                <a:latin typeface="+mn-lt"/>
                <a:ea typeface="新細明體" pitchFamily="18" charset="-120"/>
              </a:rPr>
              <a:t>independent)</a:t>
            </a:r>
            <a:endParaRPr lang="en-US" altLang="zh-TW" sz="1400" dirty="0">
              <a:solidFill>
                <a:srgbClr val="0000FF"/>
              </a:solidFill>
              <a:latin typeface="+mn-lt"/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Rectangle 10"/>
          <p:cNvSpPr>
            <a:spLocks noChangeArrowheads="1"/>
          </p:cNvSpPr>
          <p:nvPr/>
        </p:nvSpPr>
        <p:spPr bwMode="auto">
          <a:xfrm>
            <a:off x="914400" y="1830388"/>
            <a:ext cx="7978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>
                <a:latin typeface="Times New Roman" pitchFamily="18" charset="0"/>
                <a:ea typeface="標楷體" pitchFamily="65" charset="-120"/>
              </a:rPr>
              <a:t>(1) An eigenvalue of </a:t>
            </a:r>
            <a:r>
              <a:rPr lang="en-US" altLang="zh-TW" i="1">
                <a:latin typeface="Times New Roman" pitchFamily="18" charset="0"/>
                <a:ea typeface="標楷體" pitchFamily="65" charset="-120"/>
              </a:rPr>
              <a:t>A</a:t>
            </a:r>
            <a:r>
              <a:rPr lang="en-US" altLang="zh-TW">
                <a:latin typeface="Times New Roman" pitchFamily="18" charset="0"/>
                <a:ea typeface="標楷體" pitchFamily="65" charset="-120"/>
              </a:rPr>
              <a:t> is a scalar </a:t>
            </a:r>
            <a:r>
              <a:rPr lang="en-US" altLang="zh-TW" i="1">
                <a:latin typeface="Times New Roman" pitchFamily="18" charset="0"/>
                <a:ea typeface="標楷體" pitchFamily="65" charset="-120"/>
                <a:sym typeface="Symbol" pitchFamily="18" charset="2"/>
              </a:rPr>
              <a:t> </a:t>
            </a:r>
            <a:r>
              <a:rPr lang="en-US" altLang="zh-TW">
                <a:latin typeface="Times New Roman" pitchFamily="18" charset="0"/>
                <a:ea typeface="標楷體" pitchFamily="65" charset="-120"/>
                <a:sym typeface="Symbol" pitchFamily="18" charset="2"/>
              </a:rPr>
              <a:t>such that                          </a:t>
            </a:r>
          </a:p>
        </p:txBody>
      </p:sp>
      <p:sp>
        <p:nvSpPr>
          <p:cNvPr id="61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857250"/>
            <a:ext cx="8893175" cy="533400"/>
          </a:xfrm>
        </p:spPr>
        <p:txBody>
          <a:bodyPr/>
          <a:lstStyle/>
          <a:p>
            <a:pPr eaLnBrk="1" hangingPunct="1"/>
            <a:r>
              <a:rPr lang="en-US" altLang="zh-TW" dirty="0" err="1" smtClean="0"/>
              <a:t>Thm</a:t>
            </a:r>
            <a:r>
              <a:rPr lang="en-US" altLang="zh-TW" dirty="0" smtClean="0"/>
              <a:t>. </a:t>
            </a:r>
            <a:r>
              <a:rPr lang="en-US" altLang="zh-TW" dirty="0" smtClean="0"/>
              <a:t>0</a:t>
            </a:r>
            <a:r>
              <a:rPr lang="en-US" altLang="zh-TW" dirty="0" smtClean="0"/>
              <a:t>.2</a:t>
            </a:r>
            <a:r>
              <a:rPr lang="en-US" altLang="zh-TW" dirty="0" smtClean="0">
                <a:sym typeface="Wingdings" pitchFamily="2" charset="2"/>
              </a:rPr>
              <a:t>: Finding </a:t>
            </a:r>
            <a:r>
              <a:rPr lang="en-US" altLang="zh-TW" dirty="0" err="1" smtClean="0">
                <a:sym typeface="Wingdings" pitchFamily="2" charset="2"/>
              </a:rPr>
              <a:t>eigenvalues</a:t>
            </a:r>
            <a:r>
              <a:rPr lang="en-US" altLang="zh-TW" dirty="0" smtClean="0">
                <a:sym typeface="Wingdings" pitchFamily="2" charset="2"/>
              </a:rPr>
              <a:t> and eigenvectors of a matrix </a:t>
            </a:r>
            <a:r>
              <a:rPr lang="en-US" altLang="zh-TW" i="1" dirty="0" err="1" smtClean="0"/>
              <a:t>A</a:t>
            </a:r>
            <a:r>
              <a:rPr lang="en-US" altLang="zh-TW" dirty="0" err="1" smtClean="0">
                <a:sym typeface="Symbol" pitchFamily="18" charset="2"/>
              </a:rPr>
              <a:t></a:t>
            </a:r>
            <a:r>
              <a:rPr lang="en-US" altLang="zh-TW" i="1" dirty="0" err="1" smtClean="0">
                <a:sym typeface="Symbol" pitchFamily="18" charset="2"/>
              </a:rPr>
              <a:t>M</a:t>
            </a:r>
            <a:r>
              <a:rPr lang="en-US" altLang="zh-TW" i="1" baseline="-25000" dirty="0" err="1" smtClean="0">
                <a:sym typeface="Symbol" pitchFamily="18" charset="2"/>
              </a:rPr>
              <a:t>n</a:t>
            </a:r>
            <a:r>
              <a:rPr lang="en-US" altLang="zh-TW" baseline="-25000" dirty="0" err="1" smtClean="0">
                <a:sym typeface="Symbol" pitchFamily="18" charset="2"/>
              </a:rPr>
              <a:t></a:t>
            </a:r>
            <a:r>
              <a:rPr lang="en-US" altLang="zh-TW" i="1" baseline="-25000" dirty="0" err="1" smtClean="0">
                <a:sym typeface="Symbol" pitchFamily="18" charset="2"/>
              </a:rPr>
              <a:t>n</a:t>
            </a:r>
            <a:r>
              <a:rPr lang="en-US" altLang="zh-TW" i="1" baseline="-25000" dirty="0" smtClean="0">
                <a:sym typeface="Symbol" pitchFamily="18" charset="2"/>
              </a:rPr>
              <a:t> </a:t>
            </a:r>
            <a:endParaRPr lang="en-US" altLang="zh-TW" dirty="0" smtClean="0">
              <a:sym typeface="Wingdings" pitchFamily="2" charset="2"/>
            </a:endParaRPr>
          </a:p>
        </p:txBody>
      </p:sp>
      <p:graphicFrame>
        <p:nvGraphicFramePr>
          <p:cNvPr id="6146" name="Object 9"/>
          <p:cNvGraphicFramePr>
            <a:graphicFrameLocks noChangeAspect="1"/>
          </p:cNvGraphicFramePr>
          <p:nvPr/>
        </p:nvGraphicFramePr>
        <p:xfrm>
          <a:off x="6524625" y="1849438"/>
          <a:ext cx="1930400" cy="406400"/>
        </p:xfrm>
        <a:graphic>
          <a:graphicData uri="http://schemas.openxmlformats.org/presentationml/2006/ole">
            <p:oleObj spid="_x0000_s73185" name="Equation" r:id="rId3" imgW="965200" imgH="203200" progId="">
              <p:embed/>
            </p:oleObj>
          </a:graphicData>
        </a:graphic>
      </p:graphicFrame>
      <p:sp>
        <p:nvSpPr>
          <p:cNvPr id="6155" name="Rectangle 8"/>
          <p:cNvSpPr>
            <a:spLocks noChangeArrowheads="1"/>
          </p:cNvSpPr>
          <p:nvPr/>
        </p:nvSpPr>
        <p:spPr bwMode="auto">
          <a:xfrm>
            <a:off x="914400" y="2205038"/>
            <a:ext cx="7834313" cy="117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8925" indent="-288925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>
                <a:latin typeface="Times New Roman" pitchFamily="18" charset="0"/>
                <a:ea typeface="標楷體" pitchFamily="65" charset="-120"/>
              </a:rPr>
              <a:t>(2) The eigenvectors of </a:t>
            </a:r>
            <a:r>
              <a:rPr lang="en-US" altLang="zh-TW" i="1">
                <a:latin typeface="Times New Roman" pitchFamily="18" charset="0"/>
                <a:ea typeface="標楷體" pitchFamily="65" charset="-120"/>
              </a:rPr>
              <a:t>A </a:t>
            </a:r>
            <a:r>
              <a:rPr lang="en-US" altLang="zh-TW">
                <a:latin typeface="Times New Roman" pitchFamily="18" charset="0"/>
                <a:ea typeface="標楷體" pitchFamily="65" charset="-120"/>
              </a:rPr>
              <a:t>corresponding to </a:t>
            </a:r>
            <a:r>
              <a:rPr lang="en-US" altLang="zh-TW" i="1">
                <a:latin typeface="Times New Roman" pitchFamily="18" charset="0"/>
                <a:ea typeface="標楷體" pitchFamily="65" charset="-120"/>
                <a:sym typeface="Symbol" pitchFamily="18" charset="2"/>
              </a:rPr>
              <a:t></a:t>
            </a:r>
            <a:r>
              <a:rPr lang="en-US" altLang="zh-TW">
                <a:latin typeface="Times New Roman" pitchFamily="18" charset="0"/>
                <a:ea typeface="標楷體" pitchFamily="65" charset="-120"/>
                <a:sym typeface="Symbol" pitchFamily="18" charset="2"/>
              </a:rPr>
              <a:t> are the nonzero</a:t>
            </a:r>
          </a:p>
          <a:p>
            <a:pPr marL="288925" indent="-288925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>
                <a:latin typeface="Times New Roman" pitchFamily="18" charset="0"/>
                <a:ea typeface="標楷體" pitchFamily="65" charset="-120"/>
                <a:sym typeface="Symbol" pitchFamily="18" charset="2"/>
              </a:rPr>
              <a:t>      solutions of                       </a:t>
            </a:r>
          </a:p>
        </p:txBody>
      </p:sp>
      <p:grpSp>
        <p:nvGrpSpPr>
          <p:cNvPr id="6156" name="Group 29"/>
          <p:cNvGrpSpPr>
            <a:grpSpLocks/>
          </p:cNvGrpSpPr>
          <p:nvPr/>
        </p:nvGrpSpPr>
        <p:grpSpPr bwMode="auto">
          <a:xfrm>
            <a:off x="395288" y="5805488"/>
            <a:ext cx="7924800" cy="952500"/>
            <a:chOff x="249" y="2336"/>
            <a:chExt cx="4992" cy="600"/>
          </a:xfrm>
        </p:grpSpPr>
        <p:sp>
          <p:nvSpPr>
            <p:cNvPr id="6164" name="Rectangle 12"/>
            <p:cNvSpPr>
              <a:spLocks noChangeArrowheads="1"/>
            </p:cNvSpPr>
            <p:nvPr/>
          </p:nvSpPr>
          <p:spPr bwMode="auto">
            <a:xfrm>
              <a:off x="249" y="2336"/>
              <a:ext cx="4992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196850" indent="-196850">
                <a:lnSpc>
                  <a:spcPct val="90000"/>
                </a:lnSpc>
                <a:spcBef>
                  <a:spcPct val="20000"/>
                </a:spcBef>
                <a:buClr>
                  <a:schemeClr val="tx1"/>
                </a:buClr>
                <a:buSzPct val="40000"/>
                <a:buFont typeface="Wingdings" pitchFamily="2" charset="2"/>
                <a:buChar char="n"/>
              </a:pPr>
              <a:r>
                <a:rPr lang="en-US" altLang="zh-TW">
                  <a:solidFill>
                    <a:schemeClr val="hlink"/>
                  </a:solidFill>
                  <a:latin typeface="Times New Roman" pitchFamily="18" charset="0"/>
                  <a:ea typeface="標楷體" pitchFamily="65" charset="-120"/>
                </a:rPr>
                <a:t>Characteristic polynomial (</a:t>
              </a:r>
              <a:r>
                <a:rPr lang="zh-TW" altLang="en-US">
                  <a:solidFill>
                    <a:schemeClr val="hlink"/>
                  </a:solidFill>
                  <a:latin typeface="Times New Roman" pitchFamily="18" charset="0"/>
                  <a:ea typeface="標楷體" pitchFamily="65" charset="-120"/>
                </a:rPr>
                <a:t>特徵多項式</a:t>
              </a:r>
              <a:r>
                <a:rPr lang="en-US" altLang="zh-TW">
                  <a:solidFill>
                    <a:schemeClr val="hlink"/>
                  </a:solidFill>
                  <a:latin typeface="Times New Roman" pitchFamily="18" charset="0"/>
                  <a:ea typeface="標楷體" pitchFamily="65" charset="-120"/>
                </a:rPr>
                <a:t>)</a:t>
              </a:r>
              <a:r>
                <a:rPr lang="zh-TW" altLang="en-US">
                  <a:solidFill>
                    <a:schemeClr val="hlink"/>
                  </a:solidFill>
                  <a:latin typeface="Times New Roman" pitchFamily="18" charset="0"/>
                  <a:ea typeface="標楷體" pitchFamily="65" charset="-120"/>
                </a:rPr>
                <a:t> </a:t>
              </a:r>
              <a:r>
                <a:rPr lang="en-US" altLang="zh-TW">
                  <a:solidFill>
                    <a:schemeClr val="hlink"/>
                  </a:solidFill>
                  <a:latin typeface="Times New Roman" pitchFamily="18" charset="0"/>
                  <a:ea typeface="標楷體" pitchFamily="65" charset="-120"/>
                </a:rPr>
                <a:t>of </a:t>
              </a:r>
              <a:r>
                <a:rPr lang="en-US" altLang="zh-TW" i="1">
                  <a:solidFill>
                    <a:schemeClr val="hlink"/>
                  </a:solidFill>
                  <a:latin typeface="Times New Roman" pitchFamily="18" charset="0"/>
                  <a:ea typeface="標楷體" pitchFamily="65" charset="-120"/>
                </a:rPr>
                <a:t>A</a:t>
              </a:r>
              <a:r>
                <a:rPr lang="en-US" altLang="zh-TW">
                  <a:solidFill>
                    <a:schemeClr val="hlink"/>
                  </a:solidFill>
                  <a:latin typeface="Times New Roman" pitchFamily="18" charset="0"/>
                  <a:ea typeface="標楷體" pitchFamily="65" charset="-120"/>
                  <a:sym typeface="Symbol" pitchFamily="18" charset="2"/>
                </a:rPr>
                <a:t></a:t>
              </a:r>
              <a:r>
                <a:rPr lang="en-US" altLang="zh-TW" i="1">
                  <a:solidFill>
                    <a:schemeClr val="hlink"/>
                  </a:solidFill>
                  <a:latin typeface="Times New Roman" pitchFamily="18" charset="0"/>
                  <a:ea typeface="標楷體" pitchFamily="65" charset="-120"/>
                  <a:sym typeface="Symbol" pitchFamily="18" charset="2"/>
                </a:rPr>
                <a:t>M</a:t>
              </a:r>
              <a:r>
                <a:rPr lang="en-US" altLang="zh-TW" i="1" baseline="-25000">
                  <a:solidFill>
                    <a:schemeClr val="hlink"/>
                  </a:solidFill>
                  <a:latin typeface="Times New Roman" pitchFamily="18" charset="0"/>
                  <a:ea typeface="標楷體" pitchFamily="65" charset="-120"/>
                  <a:sym typeface="Symbol" pitchFamily="18" charset="2"/>
                </a:rPr>
                <a:t>n</a:t>
              </a:r>
              <a:r>
                <a:rPr lang="en-US" altLang="zh-TW" baseline="-25000">
                  <a:solidFill>
                    <a:schemeClr val="hlink"/>
                  </a:solidFill>
                  <a:latin typeface="Times New Roman" pitchFamily="18" charset="0"/>
                  <a:ea typeface="標楷體" pitchFamily="65" charset="-120"/>
                  <a:sym typeface="Symbol" pitchFamily="18" charset="2"/>
                </a:rPr>
                <a:t></a:t>
              </a:r>
              <a:r>
                <a:rPr lang="en-US" altLang="zh-TW" i="1" baseline="-25000">
                  <a:solidFill>
                    <a:schemeClr val="hlink"/>
                  </a:solidFill>
                  <a:latin typeface="Times New Roman" pitchFamily="18" charset="0"/>
                  <a:ea typeface="標楷體" pitchFamily="65" charset="-120"/>
                  <a:sym typeface="Symbol" pitchFamily="18" charset="2"/>
                </a:rPr>
                <a:t>n</a:t>
              </a:r>
              <a:r>
                <a:rPr lang="en-US" altLang="zh-TW">
                  <a:solidFill>
                    <a:schemeClr val="hlink"/>
                  </a:solidFill>
                  <a:latin typeface="Times New Roman" pitchFamily="18" charset="0"/>
                  <a:ea typeface="標楷體" pitchFamily="65" charset="-120"/>
                </a:rPr>
                <a:t>:</a:t>
              </a:r>
            </a:p>
          </p:txBody>
        </p:sp>
        <p:graphicFrame>
          <p:nvGraphicFramePr>
            <p:cNvPr id="6152" name="Object 14"/>
            <p:cNvGraphicFramePr>
              <a:graphicFrameLocks noChangeAspect="1"/>
            </p:cNvGraphicFramePr>
            <p:nvPr/>
          </p:nvGraphicFramePr>
          <p:xfrm>
            <a:off x="608" y="2616"/>
            <a:ext cx="4000" cy="320"/>
          </p:xfrm>
          <a:graphic>
            <a:graphicData uri="http://schemas.openxmlformats.org/presentationml/2006/ole">
              <p:oleObj spid="_x0000_s73186" name="Equation" r:id="rId4" imgW="3175000" imgH="254000" progId="">
                <p:embed/>
              </p:oleObj>
            </a:graphicData>
          </a:graphic>
        </p:graphicFrame>
      </p:grpSp>
      <p:grpSp>
        <p:nvGrpSpPr>
          <p:cNvPr id="6157" name="Group 20"/>
          <p:cNvGrpSpPr>
            <a:grpSpLocks/>
          </p:cNvGrpSpPr>
          <p:nvPr/>
        </p:nvGrpSpPr>
        <p:grpSpPr bwMode="auto">
          <a:xfrm>
            <a:off x="395288" y="4887913"/>
            <a:ext cx="7924800" cy="844550"/>
            <a:chOff x="528" y="3072"/>
            <a:chExt cx="4992" cy="533"/>
          </a:xfrm>
        </p:grpSpPr>
        <p:sp>
          <p:nvSpPr>
            <p:cNvPr id="6163" name="Rectangle 13"/>
            <p:cNvSpPr>
              <a:spLocks noChangeArrowheads="1"/>
            </p:cNvSpPr>
            <p:nvPr/>
          </p:nvSpPr>
          <p:spPr bwMode="auto">
            <a:xfrm>
              <a:off x="528" y="3072"/>
              <a:ext cx="4992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196850" indent="-196850">
                <a:lnSpc>
                  <a:spcPct val="90000"/>
                </a:lnSpc>
                <a:spcBef>
                  <a:spcPct val="20000"/>
                </a:spcBef>
                <a:buClr>
                  <a:schemeClr val="tx1"/>
                </a:buClr>
                <a:buSzPct val="40000"/>
                <a:buFont typeface="Wingdings" pitchFamily="2" charset="2"/>
                <a:buChar char="n"/>
              </a:pPr>
              <a:r>
                <a:rPr lang="en-US" altLang="zh-TW">
                  <a:solidFill>
                    <a:schemeClr val="hlink"/>
                  </a:solidFill>
                  <a:latin typeface="Times New Roman" pitchFamily="18" charset="0"/>
                  <a:ea typeface="標楷體" pitchFamily="65" charset="-120"/>
                </a:rPr>
                <a:t>Characteristic equation (</a:t>
              </a:r>
              <a:r>
                <a:rPr lang="zh-TW" altLang="en-US">
                  <a:solidFill>
                    <a:schemeClr val="hlink"/>
                  </a:solidFill>
                  <a:latin typeface="Times New Roman" pitchFamily="18" charset="0"/>
                  <a:ea typeface="標楷體" pitchFamily="65" charset="-120"/>
                </a:rPr>
                <a:t>特徵方程式</a:t>
              </a:r>
              <a:r>
                <a:rPr lang="en-US" altLang="zh-TW">
                  <a:solidFill>
                    <a:schemeClr val="hlink"/>
                  </a:solidFill>
                  <a:latin typeface="Times New Roman" pitchFamily="18" charset="0"/>
                  <a:ea typeface="標楷體" pitchFamily="65" charset="-120"/>
                </a:rPr>
                <a:t>)</a:t>
              </a:r>
              <a:r>
                <a:rPr lang="zh-TW" altLang="en-US">
                  <a:solidFill>
                    <a:schemeClr val="hlink"/>
                  </a:solidFill>
                  <a:latin typeface="Times New Roman" pitchFamily="18" charset="0"/>
                  <a:ea typeface="標楷體" pitchFamily="65" charset="-120"/>
                </a:rPr>
                <a:t> </a:t>
              </a:r>
              <a:r>
                <a:rPr lang="en-US" altLang="zh-TW">
                  <a:solidFill>
                    <a:schemeClr val="hlink"/>
                  </a:solidFill>
                  <a:latin typeface="Times New Roman" pitchFamily="18" charset="0"/>
                  <a:ea typeface="標楷體" pitchFamily="65" charset="-120"/>
                </a:rPr>
                <a:t>of </a:t>
              </a:r>
              <a:r>
                <a:rPr lang="en-US" altLang="zh-TW" i="1">
                  <a:solidFill>
                    <a:schemeClr val="hlink"/>
                  </a:solidFill>
                  <a:latin typeface="Times New Roman" pitchFamily="18" charset="0"/>
                  <a:ea typeface="標楷體" pitchFamily="65" charset="-120"/>
                </a:rPr>
                <a:t>A</a:t>
              </a:r>
              <a:r>
                <a:rPr lang="en-US" altLang="zh-TW">
                  <a:solidFill>
                    <a:schemeClr val="hlink"/>
                  </a:solidFill>
                  <a:latin typeface="Times New Roman" pitchFamily="18" charset="0"/>
                  <a:ea typeface="標楷體" pitchFamily="65" charset="-120"/>
                </a:rPr>
                <a:t>:</a:t>
              </a:r>
            </a:p>
          </p:txBody>
        </p:sp>
        <p:graphicFrame>
          <p:nvGraphicFramePr>
            <p:cNvPr id="6151" name="Object 15"/>
            <p:cNvGraphicFramePr>
              <a:graphicFrameLocks noChangeAspect="1"/>
            </p:cNvGraphicFramePr>
            <p:nvPr/>
          </p:nvGraphicFramePr>
          <p:xfrm>
            <a:off x="896" y="3349"/>
            <a:ext cx="1216" cy="256"/>
          </p:xfrm>
          <a:graphic>
            <a:graphicData uri="http://schemas.openxmlformats.org/presentationml/2006/ole">
              <p:oleObj spid="_x0000_s73187" name="Equation" r:id="rId5" imgW="965200" imgH="203200" progId="">
                <p:embed/>
              </p:oleObj>
            </a:graphicData>
          </a:graphic>
        </p:graphicFrame>
      </p:grpSp>
      <p:graphicFrame>
        <p:nvGraphicFramePr>
          <p:cNvPr id="6147" name="Object 28"/>
          <p:cNvGraphicFramePr>
            <a:graphicFrameLocks noChangeAspect="1"/>
          </p:cNvGraphicFramePr>
          <p:nvPr/>
        </p:nvGraphicFramePr>
        <p:xfrm>
          <a:off x="2954338" y="2735263"/>
          <a:ext cx="1727200" cy="406400"/>
        </p:xfrm>
        <a:graphic>
          <a:graphicData uri="http://schemas.openxmlformats.org/presentationml/2006/ole">
            <p:oleObj spid="_x0000_s73188" name="Equation" r:id="rId6" imgW="863225" imgH="203112" progId="">
              <p:embed/>
            </p:oleObj>
          </a:graphicData>
        </a:graphic>
      </p:graphicFrame>
      <p:sp>
        <p:nvSpPr>
          <p:cNvPr id="6158" name="Rectangle 30"/>
          <p:cNvSpPr>
            <a:spLocks noChangeArrowheads="1"/>
          </p:cNvSpPr>
          <p:nvPr/>
        </p:nvSpPr>
        <p:spPr bwMode="auto">
          <a:xfrm>
            <a:off x="381000" y="1211263"/>
            <a:ext cx="84391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71500" lvl="1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None/>
            </a:pP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Let 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</a:rPr>
              <a:t>A 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</a:rPr>
              <a:t>be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an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</a:rPr>
              <a:t> </a:t>
            </a:r>
            <a:r>
              <a:rPr lang="en-US" altLang="zh-TW" i="1" dirty="0" err="1">
                <a:latin typeface="Times New Roman" pitchFamily="18" charset="0"/>
                <a:ea typeface="標楷體" pitchFamily="65" charset="-120"/>
              </a:rPr>
              <a:t>n</a:t>
            </a:r>
            <a:r>
              <a:rPr lang="en-US" altLang="zh-TW" dirty="0" err="1">
                <a:latin typeface="Times New Roman" pitchFamily="18" charset="0"/>
                <a:ea typeface="標楷體" pitchFamily="65" charset="-120"/>
                <a:sym typeface="Symbol" pitchFamily="18" charset="2"/>
              </a:rPr>
              <a:t></a:t>
            </a:r>
            <a:r>
              <a:rPr lang="en-US" altLang="zh-TW" i="1" dirty="0" err="1">
                <a:latin typeface="Times New Roman" pitchFamily="18" charset="0"/>
                <a:ea typeface="標楷體" pitchFamily="65" charset="-120"/>
              </a:rPr>
              <a:t>n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</a:rPr>
              <a:t>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matrix.</a:t>
            </a:r>
          </a:p>
        </p:txBody>
      </p:sp>
      <p:sp>
        <p:nvSpPr>
          <p:cNvPr id="6159" name="Rectangle 4"/>
          <p:cNvSpPr>
            <a:spLocks noChangeArrowheads="1"/>
          </p:cNvSpPr>
          <p:nvPr/>
        </p:nvSpPr>
        <p:spPr bwMode="auto">
          <a:xfrm>
            <a:off x="928688" y="4033838"/>
            <a:ext cx="72961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>
                <a:latin typeface="Times New Roman" pitchFamily="18" charset="0"/>
                <a:ea typeface="標楷體" pitchFamily="65" charset="-120"/>
              </a:rPr>
              <a:t>                       has nonzero solutions for </a:t>
            </a:r>
            <a:r>
              <a:rPr lang="en-US" altLang="zh-TW" b="1">
                <a:latin typeface="Times New Roman" pitchFamily="18" charset="0"/>
                <a:ea typeface="標楷體" pitchFamily="65" charset="-120"/>
              </a:rPr>
              <a:t>x</a:t>
            </a:r>
            <a:r>
              <a:rPr lang="en-US" altLang="zh-TW">
                <a:latin typeface="Times New Roman" pitchFamily="18" charset="0"/>
                <a:ea typeface="標楷體" pitchFamily="65" charset="-120"/>
              </a:rPr>
              <a:t> iff                          </a:t>
            </a:r>
            <a:r>
              <a:rPr lang="en-US" altLang="zh-TW" i="1">
                <a:latin typeface="Times New Roman" pitchFamily="18" charset="0"/>
                <a:ea typeface="標楷體" pitchFamily="65" charset="-120"/>
              </a:rPr>
              <a:t> </a:t>
            </a:r>
          </a:p>
        </p:txBody>
      </p:sp>
      <p:graphicFrame>
        <p:nvGraphicFramePr>
          <p:cNvPr id="6148" name="Object 5"/>
          <p:cNvGraphicFramePr>
            <a:graphicFrameLocks noChangeAspect="1"/>
          </p:cNvGraphicFramePr>
          <p:nvPr/>
        </p:nvGraphicFramePr>
        <p:xfrm>
          <a:off x="928688" y="4059238"/>
          <a:ext cx="1727200" cy="406400"/>
        </p:xfrm>
        <a:graphic>
          <a:graphicData uri="http://schemas.openxmlformats.org/presentationml/2006/ole">
            <p:oleObj spid="_x0000_s73189" name="Equation" r:id="rId7" imgW="863225" imgH="203112" progId="">
              <p:embed/>
            </p:oleObj>
          </a:graphicData>
        </a:graphic>
      </p:graphicFrame>
      <p:graphicFrame>
        <p:nvGraphicFramePr>
          <p:cNvPr id="614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50558304"/>
              </p:ext>
            </p:extLst>
          </p:nvPr>
        </p:nvGraphicFramePr>
        <p:xfrm>
          <a:off x="6516216" y="4054475"/>
          <a:ext cx="1930400" cy="406400"/>
        </p:xfrm>
        <a:graphic>
          <a:graphicData uri="http://schemas.openxmlformats.org/presentationml/2006/ole">
            <p:oleObj spid="_x0000_s73190" name="Equation" r:id="rId8" imgW="965200" imgH="203200" progId="">
              <p:embed/>
            </p:oleObj>
          </a:graphicData>
        </a:graphic>
      </p:graphicFrame>
      <p:sp>
        <p:nvSpPr>
          <p:cNvPr id="6160" name="Rectangle 31"/>
          <p:cNvSpPr>
            <a:spLocks noChangeArrowheads="1"/>
          </p:cNvSpPr>
          <p:nvPr/>
        </p:nvSpPr>
        <p:spPr bwMode="auto">
          <a:xfrm>
            <a:off x="358775" y="3213100"/>
            <a:ext cx="76422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</a:pPr>
            <a:r>
              <a:rPr lang="en-US" altLang="zh-TW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Note: follwing the definition of the eigenvalue problem</a:t>
            </a:r>
            <a:endParaRPr lang="en-US" altLang="zh-TW">
              <a:solidFill>
                <a:schemeClr val="hlink"/>
              </a:solidFill>
              <a:latin typeface="Times New Roman" pitchFamily="18" charset="0"/>
              <a:ea typeface="標楷體" pitchFamily="65" charset="-120"/>
              <a:sym typeface="Wingdings" pitchFamily="2" charset="2"/>
            </a:endParaRPr>
          </a:p>
        </p:txBody>
      </p:sp>
      <p:sp>
        <p:nvSpPr>
          <p:cNvPr id="6161" name="Text Box 32"/>
          <p:cNvSpPr txBox="1">
            <a:spLocks noChangeArrowheads="1"/>
          </p:cNvSpPr>
          <p:nvPr/>
        </p:nvSpPr>
        <p:spPr bwMode="auto">
          <a:xfrm>
            <a:off x="5976938" y="3554413"/>
            <a:ext cx="3024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solidFill>
                  <a:srgbClr val="0000FF"/>
                </a:solidFill>
                <a:latin typeface="Times New Roman" pitchFamily="18" charset="0"/>
              </a:rPr>
              <a:t>(homogeneous system)</a:t>
            </a:r>
          </a:p>
        </p:txBody>
      </p:sp>
      <p:graphicFrame>
        <p:nvGraphicFramePr>
          <p:cNvPr id="6150" name="Object 17"/>
          <p:cNvGraphicFramePr>
            <a:graphicFrameLocks noChangeAspect="1"/>
          </p:cNvGraphicFramePr>
          <p:nvPr/>
        </p:nvGraphicFramePr>
        <p:xfrm>
          <a:off x="928688" y="3625850"/>
          <a:ext cx="5054600" cy="406400"/>
        </p:xfrm>
        <a:graphic>
          <a:graphicData uri="http://schemas.openxmlformats.org/presentationml/2006/ole">
            <p:oleObj spid="_x0000_s73191" name="Equation" r:id="rId9" imgW="2527300" imgH="203200" progId="">
              <p:embed/>
            </p:oleObj>
          </a:graphicData>
        </a:graphic>
      </p:graphicFrame>
      <p:sp>
        <p:nvSpPr>
          <p:cNvPr id="6162" name="Rectangle 10"/>
          <p:cNvSpPr>
            <a:spLocks noChangeArrowheads="1"/>
          </p:cNvSpPr>
          <p:nvPr/>
        </p:nvSpPr>
        <p:spPr bwMode="auto">
          <a:xfrm>
            <a:off x="900113" y="4365625"/>
            <a:ext cx="77755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61950" indent="-361950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 sz="200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(The above iff results comes from the equivalent conditions on Slide 4.101)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0"/>
          <p:cNvSpPr>
            <a:spLocks noChangeArrowheads="1"/>
          </p:cNvSpPr>
          <p:nvPr/>
        </p:nvSpPr>
        <p:spPr bwMode="auto">
          <a:xfrm>
            <a:off x="500063" y="785813"/>
            <a:ext cx="7891462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5738" lvl="1" indent="-185738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l"/>
              <a:defRPr/>
            </a:pP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Step 5: Deriving the transformed data set:</a:t>
            </a:r>
          </a:p>
        </p:txBody>
      </p:sp>
      <p:graphicFrame>
        <p:nvGraphicFramePr>
          <p:cNvPr id="65538" name="Object 6"/>
          <p:cNvGraphicFramePr>
            <a:graphicFrameLocks noChangeAspect="1"/>
          </p:cNvGraphicFramePr>
          <p:nvPr/>
        </p:nvGraphicFramePr>
        <p:xfrm>
          <a:off x="5857875" y="828675"/>
          <a:ext cx="1652588" cy="457200"/>
        </p:xfrm>
        <a:graphic>
          <a:graphicData uri="http://schemas.openxmlformats.org/presentationml/2006/ole">
            <p:oleObj spid="_x0000_s70610" name="Equation" r:id="rId3" imgW="825500" imgH="228600" progId="">
              <p:embed/>
            </p:oleObj>
          </a:graphicData>
        </a:graphic>
      </p:graphicFrame>
      <p:graphicFrame>
        <p:nvGraphicFramePr>
          <p:cNvPr id="17" name="表格 16"/>
          <p:cNvGraphicFramePr>
            <a:graphicFrameLocks noGrp="1"/>
          </p:cNvGraphicFramePr>
          <p:nvPr/>
        </p:nvGraphicFramePr>
        <p:xfrm>
          <a:off x="1285875" y="3052763"/>
          <a:ext cx="2286000" cy="2990904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83427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altLang="zh-TW" sz="1400" b="0" i="1" dirty="0" smtClean="0"/>
                        <a:t>x’</a:t>
                      </a:r>
                      <a:endParaRPr lang="zh-TW" altLang="en-US" sz="1400" b="0" i="1" dirty="0"/>
                    </a:p>
                  </a:txBody>
                  <a:tcPr marL="91439" marR="91439" marT="45714" marB="45714"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altLang="zh-TW" sz="1400" b="0" i="1" dirty="0" smtClean="0"/>
                        <a:t>y’</a:t>
                      </a:r>
                      <a:endParaRPr lang="zh-TW" altLang="en-US" sz="1400" b="0" i="1" dirty="0"/>
                    </a:p>
                  </a:txBody>
                  <a:tcPr marL="91439" marR="91439" marT="45714" marB="45714"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240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-0.82797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-0.17512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240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1.77758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0.14286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240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-0.99220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0.38437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240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-0.27421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0.13042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240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-1.67580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-0.20950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240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-0.91295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0.17528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240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0.09911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-0.34982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240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1.14457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0.04642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240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0.43805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0.01776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4240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1.22382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-0.16268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3427"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altLang="zh-TW" sz="1400" dirty="0" smtClean="0"/>
                        <a:t>0</a:t>
                      </a:r>
                      <a:endParaRPr lang="zh-TW" altLang="en-US" sz="14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altLang="zh-TW" sz="1400" dirty="0" smtClean="0"/>
                        <a:t>0</a:t>
                      </a:r>
                      <a:endParaRPr lang="zh-TW" altLang="en-US" sz="1400" dirty="0"/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graphicFrame>
        <p:nvGraphicFramePr>
          <p:cNvPr id="18" name="表格 17"/>
          <p:cNvGraphicFramePr>
            <a:graphicFrameLocks noGrp="1"/>
          </p:cNvGraphicFramePr>
          <p:nvPr/>
        </p:nvGraphicFramePr>
        <p:xfrm>
          <a:off x="6143625" y="3052763"/>
          <a:ext cx="2286000" cy="30400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83465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altLang="zh-TW" sz="1400" b="0" i="1" dirty="0" smtClean="0"/>
                        <a:t>x’</a:t>
                      </a:r>
                      <a:endParaRPr lang="zh-TW" altLang="en-US" sz="1400" b="0" i="1" dirty="0"/>
                    </a:p>
                  </a:txBody>
                  <a:tcPr marL="91439" marR="91439"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altLang="zh-TW" sz="1400" b="0" i="1" dirty="0" smtClean="0"/>
                        <a:t>y’</a:t>
                      </a:r>
                      <a:endParaRPr lang="zh-TW" altLang="en-US" sz="1400" b="0" i="1" dirty="0"/>
                    </a:p>
                  </a:txBody>
                  <a:tcPr marL="91439" marR="91439"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7313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-0.82797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7313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1.77758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7313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-0.99220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7313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-0.27421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7313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-1.67580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7313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-0.91295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7313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0.09911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7313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1.14457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7313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0.43805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47313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1.22382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3465"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altLang="zh-TW" sz="1400" dirty="0" smtClean="0"/>
                        <a:t>0</a:t>
                      </a:r>
                      <a:endParaRPr lang="zh-TW" altLang="en-US" sz="14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altLang="zh-TW" sz="1400" dirty="0" smtClean="0"/>
                        <a:t>0</a:t>
                      </a:r>
                      <a:endParaRPr lang="zh-TW" altLang="en-US" sz="1400" dirty="0"/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graphicFrame>
        <p:nvGraphicFramePr>
          <p:cNvPr id="65539" name="Object 3"/>
          <p:cNvGraphicFramePr>
            <a:graphicFrameLocks noChangeAspect="1"/>
          </p:cNvGraphicFramePr>
          <p:nvPr/>
        </p:nvGraphicFramePr>
        <p:xfrm>
          <a:off x="395288" y="4508500"/>
          <a:ext cx="817562" cy="366713"/>
        </p:xfrm>
        <a:graphic>
          <a:graphicData uri="http://schemas.openxmlformats.org/presentationml/2006/ole">
            <p:oleObj spid="_x0000_s70611" name="Equation" r:id="rId4" imgW="508000" imgH="228600" progId="">
              <p:embed/>
            </p:oleObj>
          </a:graphicData>
        </a:graphic>
      </p:graphicFrame>
      <p:graphicFrame>
        <p:nvGraphicFramePr>
          <p:cNvPr id="65540" name="Object 9"/>
          <p:cNvGraphicFramePr>
            <a:graphicFrameLocks noChangeAspect="1"/>
          </p:cNvGraphicFramePr>
          <p:nvPr/>
        </p:nvGraphicFramePr>
        <p:xfrm>
          <a:off x="5265738" y="4502150"/>
          <a:ext cx="817562" cy="366713"/>
        </p:xfrm>
        <a:graphic>
          <a:graphicData uri="http://schemas.openxmlformats.org/presentationml/2006/ole">
            <p:oleObj spid="_x0000_s70612" name="Equation" r:id="rId5" imgW="508000" imgH="228600" progId="">
              <p:embed/>
            </p:oleObj>
          </a:graphicData>
        </a:graphic>
      </p:graphicFrame>
      <p:graphicFrame>
        <p:nvGraphicFramePr>
          <p:cNvPr id="65541" name="Object 11"/>
          <p:cNvGraphicFramePr>
            <a:graphicFrameLocks noChangeAspect="1"/>
          </p:cNvGraphicFramePr>
          <p:nvPr/>
        </p:nvGraphicFramePr>
        <p:xfrm>
          <a:off x="142875" y="6157913"/>
          <a:ext cx="3413125" cy="639762"/>
        </p:xfrm>
        <a:graphic>
          <a:graphicData uri="http://schemas.openxmlformats.org/presentationml/2006/ole">
            <p:oleObj spid="_x0000_s70613" name="Equation" r:id="rId6" imgW="2438400" imgH="457200" progId="">
              <p:embed/>
            </p:oleObj>
          </a:graphicData>
        </a:graphic>
      </p:graphicFrame>
      <p:graphicFrame>
        <p:nvGraphicFramePr>
          <p:cNvPr id="65542" name="Object 89"/>
          <p:cNvGraphicFramePr>
            <a:graphicFrameLocks noChangeAspect="1"/>
          </p:cNvGraphicFramePr>
          <p:nvPr/>
        </p:nvGraphicFramePr>
        <p:xfrm>
          <a:off x="5721350" y="6173788"/>
          <a:ext cx="2738438" cy="639762"/>
        </p:xfrm>
        <a:graphic>
          <a:graphicData uri="http://schemas.openxmlformats.org/presentationml/2006/ole">
            <p:oleObj spid="_x0000_s70614" name="Equation" r:id="rId7" imgW="1955800" imgH="457200" progId="">
              <p:embed/>
            </p:oleObj>
          </a:graphicData>
        </a:graphic>
      </p:graphicFrame>
      <p:graphicFrame>
        <p:nvGraphicFramePr>
          <p:cNvPr id="65543" name="Object 2"/>
          <p:cNvGraphicFramePr>
            <a:graphicFrameLocks noChangeAspect="1"/>
          </p:cNvGraphicFramePr>
          <p:nvPr/>
        </p:nvGraphicFramePr>
        <p:xfrm>
          <a:off x="250825" y="1196975"/>
          <a:ext cx="4175125" cy="579438"/>
        </p:xfrm>
        <a:graphic>
          <a:graphicData uri="http://schemas.openxmlformats.org/presentationml/2006/ole">
            <p:oleObj spid="_x0000_s70615" name="Equation" r:id="rId8" imgW="3479800" imgH="482600" progId="">
              <p:embed/>
            </p:oleObj>
          </a:graphicData>
        </a:graphic>
      </p:graphicFrame>
      <p:graphicFrame>
        <p:nvGraphicFramePr>
          <p:cNvPr id="65544" name="Object 9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04261928"/>
              </p:ext>
            </p:extLst>
          </p:nvPr>
        </p:nvGraphicFramePr>
        <p:xfrm>
          <a:off x="5474419" y="1341438"/>
          <a:ext cx="2193925" cy="242887"/>
        </p:xfrm>
        <a:graphic>
          <a:graphicData uri="http://schemas.openxmlformats.org/presentationml/2006/ole">
            <p:oleObj spid="_x0000_s70616" name="Equation" r:id="rId9" imgW="1828800" imgH="203040" progId="">
              <p:embed/>
            </p:oleObj>
          </a:graphicData>
        </a:graphic>
      </p:graphicFrame>
      <p:graphicFrame>
        <p:nvGraphicFramePr>
          <p:cNvPr id="65545" name="Object 93"/>
          <p:cNvGraphicFramePr>
            <a:graphicFrameLocks noChangeAspect="1"/>
          </p:cNvGraphicFramePr>
          <p:nvPr/>
        </p:nvGraphicFramePr>
        <p:xfrm>
          <a:off x="539750" y="1773238"/>
          <a:ext cx="4219575" cy="1187450"/>
        </p:xfrm>
        <a:graphic>
          <a:graphicData uri="http://schemas.openxmlformats.org/presentationml/2006/ole">
            <p:oleObj spid="_x0000_s70617" name="Equation" r:id="rId10" imgW="3517900" imgH="990600" progId="">
              <p:embed/>
            </p:oleObj>
          </a:graphicData>
        </a:graphic>
      </p:graphicFrame>
      <p:graphicFrame>
        <p:nvGraphicFramePr>
          <p:cNvPr id="6554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59628733"/>
              </p:ext>
            </p:extLst>
          </p:nvPr>
        </p:nvGraphicFramePr>
        <p:xfrm>
          <a:off x="5724128" y="1772816"/>
          <a:ext cx="2590800" cy="928688"/>
        </p:xfrm>
        <a:graphic>
          <a:graphicData uri="http://schemas.openxmlformats.org/presentationml/2006/ole">
            <p:oleObj spid="_x0000_s70618" name="Equation" r:id="rId11" imgW="2158920" imgH="77436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0"/>
          <p:cNvSpPr>
            <a:spLocks noChangeArrowheads="1"/>
          </p:cNvSpPr>
          <p:nvPr/>
        </p:nvSpPr>
        <p:spPr bwMode="auto">
          <a:xfrm>
            <a:off x="500063" y="785813"/>
            <a:ext cx="7891462" cy="62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5738" lvl="1" indent="-185738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l"/>
              <a:defRPr/>
            </a:pP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Step 6: Getting the original data back:</a:t>
            </a:r>
          </a:p>
        </p:txBody>
      </p:sp>
      <p:graphicFrame>
        <p:nvGraphicFramePr>
          <p:cNvPr id="17" name="表格 16"/>
          <p:cNvGraphicFramePr>
            <a:graphicFrameLocks noGrp="1"/>
          </p:cNvGraphicFramePr>
          <p:nvPr/>
        </p:nvGraphicFramePr>
        <p:xfrm>
          <a:off x="1285875" y="2781300"/>
          <a:ext cx="2286000" cy="3025776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x</a:t>
                      </a:r>
                      <a:endParaRPr kumimoji="0" lang="zh-TW" alt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6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y</a:t>
                      </a:r>
                      <a:endParaRPr kumimoji="0" lang="zh-TW" alt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2.5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2.4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0.5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0.7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2.2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2.9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1.9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2.2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3.1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2.3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2.7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1.6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1.1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1.5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1.6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1.1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0.9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905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1.81</a:t>
                      </a:r>
                      <a:endParaRPr kumimoji="0" lang="zh-TW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1.91</a:t>
                      </a:r>
                      <a:endParaRPr kumimoji="0" lang="zh-TW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graphicFrame>
        <p:nvGraphicFramePr>
          <p:cNvPr id="18" name="表格 17"/>
          <p:cNvGraphicFramePr>
            <a:graphicFrameLocks noGrp="1"/>
          </p:cNvGraphicFramePr>
          <p:nvPr/>
        </p:nvGraphicFramePr>
        <p:xfrm>
          <a:off x="5572125" y="2759075"/>
          <a:ext cx="2286000" cy="304641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83476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altLang="zh-TW" sz="1400" b="0" i="1" dirty="0" smtClean="0"/>
                        <a:t>x</a:t>
                      </a:r>
                      <a:endParaRPr lang="zh-TW" altLang="en-US" sz="1400" b="0" i="1" dirty="0"/>
                    </a:p>
                  </a:txBody>
                  <a:tcPr marL="91439" marR="91439" marT="45722" marB="45722"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altLang="zh-TW" sz="1400" b="0" i="1" dirty="0" smtClean="0"/>
                        <a:t>y</a:t>
                      </a:r>
                      <a:endParaRPr lang="zh-TW" altLang="en-US" sz="1400" b="0" i="1" dirty="0"/>
                    </a:p>
                  </a:txBody>
                  <a:tcPr marL="91439" marR="91439" marT="45722" marB="45722"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7946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2.37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2.52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7946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0.61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0.60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7946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2.48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2.64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7946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2.00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2.11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7946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2.95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3.14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7946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2.43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2.58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7946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1.74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1.84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7946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1.03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1.07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7946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1.51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1.59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47946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0.98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1.01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3476"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altLang="zh-TW" sz="1400" dirty="0" smtClean="0"/>
                        <a:t>1.81</a:t>
                      </a:r>
                      <a:endParaRPr lang="zh-TW" altLang="en-US" sz="1400" dirty="0"/>
                    </a:p>
                  </a:txBody>
                  <a:tcPr marL="91439" marR="91439" marT="45722" marB="45722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altLang="zh-TW" sz="1400" dirty="0" smtClean="0"/>
                        <a:t>1.91</a:t>
                      </a:r>
                      <a:endParaRPr lang="zh-TW" altLang="en-US" sz="1400" dirty="0"/>
                    </a:p>
                  </a:txBody>
                  <a:tcPr marL="91439" marR="91439" marT="45722" marB="45722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graphicFrame>
        <p:nvGraphicFramePr>
          <p:cNvPr id="66562" name="Object 3"/>
          <p:cNvGraphicFramePr>
            <a:graphicFrameLocks noChangeAspect="1"/>
          </p:cNvGraphicFramePr>
          <p:nvPr/>
        </p:nvGraphicFramePr>
        <p:xfrm>
          <a:off x="1222375" y="1268413"/>
          <a:ext cx="6589713" cy="409575"/>
        </p:xfrm>
        <a:graphic>
          <a:graphicData uri="http://schemas.openxmlformats.org/presentationml/2006/ole">
            <p:oleObj spid="_x0000_s67074" name="Equation" r:id="rId3" imgW="3873500" imgH="241300" progId="">
              <p:embed/>
            </p:oleObj>
          </a:graphicData>
        </a:graphic>
      </p:graphicFrame>
      <p:sp>
        <p:nvSpPr>
          <p:cNvPr id="11" name="文字方塊 11"/>
          <p:cNvSpPr txBox="1">
            <a:spLocks noChangeArrowheads="1"/>
          </p:cNvSpPr>
          <p:nvPr/>
        </p:nvSpPr>
        <p:spPr bwMode="auto">
          <a:xfrm>
            <a:off x="857250" y="5883275"/>
            <a:ext cx="3143250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>
              <a:lnSpc>
                <a:spcPct val="110000"/>
              </a:lnSpc>
              <a:defRPr/>
            </a:pPr>
            <a:r>
              <a:rPr lang="en-US" altLang="zh-TW" sz="14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※ We can derive the original data set if we take both </a:t>
            </a:r>
            <a:r>
              <a:rPr lang="en-US" altLang="zh-TW" sz="1400" b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v</a:t>
            </a:r>
            <a:r>
              <a:rPr lang="en-US" altLang="zh-TW" sz="1400" baseline="-250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1</a:t>
            </a:r>
            <a:r>
              <a:rPr lang="en-US" altLang="zh-TW" sz="14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 and </a:t>
            </a:r>
            <a:r>
              <a:rPr lang="en-US" altLang="zh-TW" sz="1400" b="1" dirty="0">
                <a:solidFill>
                  <a:srgbClr val="0000FF"/>
                </a:solidFill>
                <a:latin typeface="Times New Roman"/>
                <a:ea typeface="新細明體" pitchFamily="18" charset="-120"/>
              </a:rPr>
              <a:t>v</a:t>
            </a:r>
            <a:r>
              <a:rPr lang="en-US" altLang="zh-TW" sz="1400" baseline="-25000" dirty="0">
                <a:solidFill>
                  <a:srgbClr val="0000FF"/>
                </a:solidFill>
                <a:latin typeface="Times New Roman"/>
                <a:ea typeface="新細明體" pitchFamily="18" charset="-120"/>
              </a:rPr>
              <a:t>2</a:t>
            </a:r>
            <a:r>
              <a:rPr lang="en-US" altLang="zh-TW" sz="14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 and thus </a:t>
            </a:r>
            <a:r>
              <a:rPr lang="en-US" altLang="zh-TW" sz="1400" i="1" dirty="0">
                <a:solidFill>
                  <a:srgbClr val="0000FF"/>
                </a:solidFill>
                <a:latin typeface="Times New Roman"/>
                <a:ea typeface="新細明體" pitchFamily="18" charset="-120"/>
              </a:rPr>
              <a:t>x’</a:t>
            </a:r>
            <a:r>
              <a:rPr lang="en-US" altLang="zh-TW" sz="14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 and </a:t>
            </a:r>
            <a:r>
              <a:rPr lang="en-US" altLang="zh-TW" sz="1400" i="1" dirty="0">
                <a:solidFill>
                  <a:srgbClr val="0000FF"/>
                </a:solidFill>
                <a:latin typeface="Times New Roman"/>
                <a:ea typeface="新細明體" pitchFamily="18" charset="-120"/>
              </a:rPr>
              <a:t>y’  </a:t>
            </a:r>
            <a:r>
              <a:rPr lang="en-US" altLang="zh-TW" sz="14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into account when deriving the transformed data</a:t>
            </a:r>
          </a:p>
        </p:txBody>
      </p:sp>
      <p:sp>
        <p:nvSpPr>
          <p:cNvPr id="12" name="文字方塊 11"/>
          <p:cNvSpPr txBox="1">
            <a:spLocks noChangeArrowheads="1"/>
          </p:cNvSpPr>
          <p:nvPr/>
        </p:nvSpPr>
        <p:spPr bwMode="auto">
          <a:xfrm>
            <a:off x="4356100" y="5845175"/>
            <a:ext cx="4716463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1463" indent="-271463">
              <a:lnSpc>
                <a:spcPct val="110000"/>
              </a:lnSpc>
              <a:defRPr/>
            </a:pPr>
            <a:r>
              <a:rPr lang="en-US" altLang="zh-TW" sz="14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※ Although when we derive the transformed data, only </a:t>
            </a:r>
            <a:r>
              <a:rPr lang="en-US" altLang="zh-TW" sz="1400" b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v</a:t>
            </a:r>
            <a:r>
              <a:rPr lang="en-US" altLang="zh-TW" sz="1400" baseline="-250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1</a:t>
            </a:r>
            <a:r>
              <a:rPr lang="en-US" altLang="zh-TW" sz="14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 and thus only </a:t>
            </a:r>
            <a:r>
              <a:rPr lang="en-US" altLang="zh-TW" sz="14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x’</a:t>
            </a:r>
            <a:r>
              <a:rPr lang="en-US" altLang="zh-TW" sz="1400" dirty="0">
                <a:solidFill>
                  <a:srgbClr val="0000FF"/>
                </a:solidFill>
                <a:ea typeface="新細明體" pitchFamily="18" charset="-120"/>
              </a:rPr>
              <a:t> </a:t>
            </a:r>
            <a:r>
              <a:rPr lang="en-US" altLang="zh-TW" sz="14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are considered, the data gotten back is still similar to the original data. That means, </a:t>
            </a:r>
            <a:r>
              <a:rPr lang="en-US" altLang="zh-TW" sz="14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x’</a:t>
            </a:r>
            <a:r>
              <a:rPr lang="en-US" altLang="zh-TW" sz="14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 can be a common factor almost able to explain both series </a:t>
            </a:r>
            <a:r>
              <a:rPr lang="en-US" altLang="zh-TW" sz="14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x</a:t>
            </a:r>
            <a:r>
              <a:rPr lang="en-US" altLang="zh-TW" sz="14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 and </a:t>
            </a:r>
            <a:r>
              <a:rPr lang="en-US" altLang="zh-TW" sz="14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y</a:t>
            </a:r>
            <a:endParaRPr lang="en-US" altLang="zh-TW" sz="1400" dirty="0">
              <a:solidFill>
                <a:srgbClr val="0000FF"/>
              </a:solidFill>
              <a:latin typeface="+mn-lt"/>
              <a:ea typeface="新細明體" pitchFamily="18" charset="-120"/>
            </a:endParaRPr>
          </a:p>
        </p:txBody>
      </p:sp>
      <p:sp>
        <p:nvSpPr>
          <p:cNvPr id="9" name="Rectangle 20"/>
          <p:cNvSpPr>
            <a:spLocks noChangeArrowheads="1"/>
          </p:cNvSpPr>
          <p:nvPr/>
        </p:nvSpPr>
        <p:spPr bwMode="auto">
          <a:xfrm>
            <a:off x="641350" y="2349500"/>
            <a:ext cx="7891463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5738" lvl="1" indent="-185738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40000"/>
              <a:defRPr/>
            </a:pP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                  case 1                                               </a:t>
            </a:r>
            <a:r>
              <a:rPr lang="en-US" altLang="zh-TW" dirty="0">
                <a:solidFill>
                  <a:srgbClr val="1C1C1C"/>
                </a:solidFill>
                <a:latin typeface="Times New Roman"/>
                <a:ea typeface="新細明體" pitchFamily="18" charset="-120"/>
              </a:rPr>
              <a:t>case 2</a:t>
            </a:r>
            <a:endParaRPr lang="en-US" altLang="zh-TW" dirty="0">
              <a:solidFill>
                <a:schemeClr val="bg2"/>
              </a:solidFill>
              <a:latin typeface="+mn-lt"/>
              <a:ea typeface="新細明體" pitchFamily="18" charset="-120"/>
            </a:endParaRPr>
          </a:p>
        </p:txBody>
      </p:sp>
      <p:graphicFrame>
        <p:nvGraphicFramePr>
          <p:cNvPr id="66563" name="Object 88"/>
          <p:cNvGraphicFramePr>
            <a:graphicFrameLocks noChangeAspect="1"/>
          </p:cNvGraphicFramePr>
          <p:nvPr/>
        </p:nvGraphicFramePr>
        <p:xfrm>
          <a:off x="1274763" y="1628775"/>
          <a:ext cx="5529262" cy="882650"/>
        </p:xfrm>
        <a:graphic>
          <a:graphicData uri="http://schemas.openxmlformats.org/presentationml/2006/ole">
            <p:oleObj spid="_x0000_s67075" name="Equation" r:id="rId4" imgW="4610100" imgH="7366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4500" y="928688"/>
            <a:ext cx="5102225" cy="348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</p:pic>
      <p:cxnSp>
        <p:nvCxnSpPr>
          <p:cNvPr id="67589" name="直線單箭頭接點 11"/>
          <p:cNvCxnSpPr>
            <a:cxnSpLocks noChangeShapeType="1"/>
          </p:cNvCxnSpPr>
          <p:nvPr/>
        </p:nvCxnSpPr>
        <p:spPr bwMode="auto">
          <a:xfrm rot="10800000">
            <a:off x="5000625" y="1214438"/>
            <a:ext cx="1154113" cy="158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aphicFrame>
        <p:nvGraphicFramePr>
          <p:cNvPr id="67586" name="Object 6"/>
          <p:cNvGraphicFramePr>
            <a:graphicFrameLocks noChangeAspect="1"/>
          </p:cNvGraphicFramePr>
          <p:nvPr/>
        </p:nvGraphicFramePr>
        <p:xfrm>
          <a:off x="6226175" y="1000125"/>
          <a:ext cx="296863" cy="412750"/>
        </p:xfrm>
        <a:graphic>
          <a:graphicData uri="http://schemas.openxmlformats.org/presentationml/2006/ole">
            <p:oleObj spid="_x0000_s68016" name="Equation" r:id="rId4" imgW="165028" imgH="228501" progId="">
              <p:embed/>
            </p:oleObj>
          </a:graphicData>
        </a:graphic>
      </p:graphicFrame>
      <p:cxnSp>
        <p:nvCxnSpPr>
          <p:cNvPr id="67590" name="直線單箭頭接點 14"/>
          <p:cNvCxnSpPr>
            <a:cxnSpLocks noChangeShapeType="1"/>
          </p:cNvCxnSpPr>
          <p:nvPr/>
        </p:nvCxnSpPr>
        <p:spPr bwMode="auto">
          <a:xfrm flipV="1">
            <a:off x="1571625" y="1500188"/>
            <a:ext cx="714375" cy="428625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aphicFrame>
        <p:nvGraphicFramePr>
          <p:cNvPr id="67587" name="Object 7"/>
          <p:cNvGraphicFramePr>
            <a:graphicFrameLocks noChangeAspect="1"/>
          </p:cNvGraphicFramePr>
          <p:nvPr/>
        </p:nvGraphicFramePr>
        <p:xfrm>
          <a:off x="1214438" y="1785938"/>
          <a:ext cx="319087" cy="412750"/>
        </p:xfrm>
        <a:graphic>
          <a:graphicData uri="http://schemas.openxmlformats.org/presentationml/2006/ole">
            <p:oleObj spid="_x0000_s68017" name="Equation" r:id="rId5" imgW="177646" imgH="228402" progId="">
              <p:embed/>
            </p:oleObj>
          </a:graphicData>
        </a:graphic>
      </p:graphicFrame>
      <p:sp>
        <p:nvSpPr>
          <p:cNvPr id="19" name="文字方塊 11"/>
          <p:cNvSpPr txBox="1">
            <a:spLocks noChangeArrowheads="1"/>
          </p:cNvSpPr>
          <p:nvPr/>
        </p:nvSpPr>
        <p:spPr bwMode="auto">
          <a:xfrm>
            <a:off x="642938" y="4714875"/>
            <a:ext cx="8358187" cy="1608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>
              <a:lnSpc>
                <a:spcPct val="110000"/>
              </a:lnSpc>
              <a:spcAft>
                <a:spcPts val="600"/>
              </a:spcAft>
              <a:defRPr/>
            </a:pPr>
            <a:r>
              <a:rPr lang="en-US" altLang="zh-TW" sz="1700" dirty="0">
                <a:solidFill>
                  <a:srgbClr val="0000FF"/>
                </a:solidFill>
                <a:latin typeface="Times New Roman"/>
                <a:ea typeface="新細明體" pitchFamily="18" charset="-120"/>
              </a:rPr>
              <a:t>※ If only the principal component </a:t>
            </a:r>
            <a:r>
              <a:rPr lang="en-US" altLang="zh-TW" sz="1700" i="1" dirty="0">
                <a:solidFill>
                  <a:srgbClr val="0000FF"/>
                </a:solidFill>
                <a:latin typeface="Times New Roman"/>
                <a:ea typeface="新細明體" pitchFamily="18" charset="-120"/>
              </a:rPr>
              <a:t>x’</a:t>
            </a:r>
            <a:r>
              <a:rPr lang="en-US" altLang="zh-TW" sz="1700" dirty="0">
                <a:solidFill>
                  <a:srgbClr val="0000FF"/>
                </a:solidFill>
                <a:latin typeface="Times New Roman"/>
                <a:ea typeface="新細明體" pitchFamily="18" charset="-120"/>
              </a:rPr>
              <a:t> is considered in the Principal Component Analysis (PCA), it is equivalent to project all points onto the </a:t>
            </a:r>
            <a:r>
              <a:rPr lang="en-US" altLang="zh-TW" sz="1700" b="1" dirty="0">
                <a:solidFill>
                  <a:srgbClr val="0000FF"/>
                </a:solidFill>
                <a:latin typeface="Times New Roman"/>
                <a:ea typeface="新細明體" pitchFamily="18" charset="-120"/>
              </a:rPr>
              <a:t>v</a:t>
            </a:r>
            <a:r>
              <a:rPr lang="en-US" altLang="zh-TW" sz="1700" baseline="-25000" dirty="0">
                <a:solidFill>
                  <a:srgbClr val="0000FF"/>
                </a:solidFill>
                <a:latin typeface="Times New Roman"/>
                <a:ea typeface="新細明體" pitchFamily="18" charset="-120"/>
              </a:rPr>
              <a:t>1</a:t>
            </a:r>
            <a:r>
              <a:rPr lang="en-US" altLang="zh-TW" sz="1700" dirty="0">
                <a:solidFill>
                  <a:srgbClr val="0000FF"/>
                </a:solidFill>
                <a:latin typeface="Times New Roman"/>
                <a:ea typeface="新細明體" pitchFamily="18" charset="-120"/>
              </a:rPr>
              <a:t> vector</a:t>
            </a:r>
          </a:p>
          <a:p>
            <a:pPr marL="273050" indent="-273050">
              <a:lnSpc>
                <a:spcPct val="110000"/>
              </a:lnSpc>
              <a:defRPr/>
            </a:pPr>
            <a:r>
              <a:rPr lang="en-US" altLang="zh-TW" sz="1700" dirty="0">
                <a:solidFill>
                  <a:srgbClr val="0000FF"/>
                </a:solidFill>
                <a:latin typeface="Times New Roman"/>
                <a:ea typeface="新細明體" pitchFamily="18" charset="-120"/>
              </a:rPr>
              <a:t>※ It can be observed in the above figure that the projection </a:t>
            </a:r>
            <a:r>
              <a:rPr lang="en-US" altLang="zh-TW" sz="17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onto </a:t>
            </a:r>
            <a:r>
              <a:rPr lang="en-US" altLang="zh-TW" sz="1700" b="1" dirty="0">
                <a:solidFill>
                  <a:srgbClr val="0000FF"/>
                </a:solidFill>
                <a:latin typeface="Times New Roman"/>
                <a:ea typeface="新細明體" pitchFamily="18" charset="-120"/>
              </a:rPr>
              <a:t>v</a:t>
            </a:r>
            <a:r>
              <a:rPr lang="en-US" altLang="zh-TW" sz="1700" baseline="-25000" dirty="0">
                <a:solidFill>
                  <a:srgbClr val="0000FF"/>
                </a:solidFill>
                <a:latin typeface="Times New Roman"/>
                <a:ea typeface="新細明體" pitchFamily="18" charset="-120"/>
              </a:rPr>
              <a:t>1</a:t>
            </a:r>
            <a:r>
              <a:rPr lang="en-US" altLang="zh-TW" sz="17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 vector can retains as much as possible the </a:t>
            </a:r>
            <a:r>
              <a:rPr lang="en-US" altLang="zh-TW" sz="1700" dirty="0" err="1">
                <a:solidFill>
                  <a:srgbClr val="0000FF"/>
                </a:solidFill>
                <a:latin typeface="+mn-lt"/>
                <a:ea typeface="新細明體" pitchFamily="18" charset="-120"/>
              </a:rPr>
              <a:t>interpoint</a:t>
            </a:r>
            <a:r>
              <a:rPr lang="en-US" altLang="zh-TW" sz="17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 distance information (variance) that was contained in the original series of (</a:t>
            </a:r>
            <a:r>
              <a:rPr lang="en-US" altLang="zh-TW" sz="17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x</a:t>
            </a:r>
            <a:r>
              <a:rPr lang="en-US" altLang="zh-TW" sz="17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, </a:t>
            </a:r>
            <a:r>
              <a:rPr lang="en-US" altLang="zh-TW" sz="17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y</a:t>
            </a:r>
            <a:r>
              <a:rPr lang="en-US" altLang="zh-TW" sz="17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0"/>
          <p:cNvSpPr>
            <a:spLocks noChangeArrowheads="1"/>
          </p:cNvSpPr>
          <p:nvPr/>
        </p:nvSpPr>
        <p:spPr bwMode="auto">
          <a:xfrm>
            <a:off x="500063" y="785813"/>
            <a:ext cx="8032750" cy="62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5738" lvl="1" indent="-185738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SzPct val="40000"/>
              <a:buFont typeface="Wingdings" pitchFamily="2" charset="2"/>
              <a:buChar char="l"/>
              <a:defRPr/>
            </a:pPr>
            <a:r>
              <a:rPr lang="en-US" altLang="zh-TW" dirty="0">
                <a:solidFill>
                  <a:srgbClr val="FF0000"/>
                </a:solidFill>
                <a:latin typeface="+mn-lt"/>
                <a:ea typeface="新細明體" pitchFamily="18" charset="-120"/>
              </a:rPr>
              <a:t>Factor loadings</a:t>
            </a: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: the correlations between the principal </a:t>
            </a:r>
            <a:r>
              <a:rPr lang="en-US" altLang="zh-TW" dirty="0" smtClean="0">
                <a:solidFill>
                  <a:schemeClr val="bg2"/>
                </a:solidFill>
                <a:latin typeface="+mn-lt"/>
                <a:ea typeface="新細明體" pitchFamily="18" charset="-120"/>
              </a:rPr>
              <a:t>components </a:t>
            </a: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(</a:t>
            </a:r>
            <a:r>
              <a:rPr lang="en-US" altLang="zh-TW" i="1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F</a:t>
            </a:r>
            <a:r>
              <a:rPr lang="en-US" altLang="zh-TW" baseline="-25000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1</a:t>
            </a:r>
            <a:r>
              <a:rPr lang="en-US" altLang="zh-TW" dirty="0">
                <a:solidFill>
                  <a:srgbClr val="1C1C1C"/>
                </a:solidFill>
                <a:latin typeface="+mn-lt"/>
                <a:ea typeface="新細明體" pitchFamily="18" charset="-120"/>
              </a:rPr>
              <a:t> </a:t>
            </a: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= </a:t>
            </a:r>
            <a:r>
              <a:rPr lang="en-US" altLang="zh-TW" i="1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x’</a:t>
            </a: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 and </a:t>
            </a:r>
            <a:r>
              <a:rPr lang="en-US" altLang="zh-TW" i="1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F</a:t>
            </a:r>
            <a:r>
              <a:rPr lang="en-US" altLang="zh-TW" baseline="-25000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2</a:t>
            </a:r>
            <a:r>
              <a:rPr lang="en-US" altLang="zh-TW" dirty="0">
                <a:solidFill>
                  <a:srgbClr val="1C1C1C"/>
                </a:solidFill>
                <a:latin typeface="+mn-lt"/>
                <a:ea typeface="新細明體" pitchFamily="18" charset="-120"/>
              </a:rPr>
              <a:t> </a:t>
            </a: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= </a:t>
            </a:r>
            <a:r>
              <a:rPr lang="en-US" altLang="zh-TW" i="1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y’</a:t>
            </a: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) and the original </a:t>
            </a:r>
            <a:r>
              <a:rPr lang="en-US" altLang="zh-TW" dirty="0" smtClean="0">
                <a:solidFill>
                  <a:schemeClr val="bg2"/>
                </a:solidFill>
                <a:latin typeface="+mn-lt"/>
                <a:ea typeface="新細明體" pitchFamily="18" charset="-120"/>
              </a:rPr>
              <a:t>variables </a:t>
            </a: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(</a:t>
            </a:r>
            <a:r>
              <a:rPr lang="en-US" altLang="zh-TW" i="1" dirty="0">
                <a:solidFill>
                  <a:srgbClr val="1C1C1C"/>
                </a:solidFill>
                <a:latin typeface="+mn-lt"/>
                <a:ea typeface="新細明體" pitchFamily="18" charset="-120"/>
              </a:rPr>
              <a:t>x</a:t>
            </a:r>
            <a:r>
              <a:rPr lang="en-US" altLang="zh-TW" baseline="-25000" dirty="0">
                <a:solidFill>
                  <a:srgbClr val="1C1C1C"/>
                </a:solidFill>
                <a:latin typeface="+mn-lt"/>
                <a:ea typeface="新細明體" pitchFamily="18" charset="-120"/>
              </a:rPr>
              <a:t>1</a:t>
            </a:r>
            <a:r>
              <a:rPr lang="en-US" altLang="zh-TW" i="1" dirty="0">
                <a:solidFill>
                  <a:srgbClr val="1C1C1C"/>
                </a:solidFill>
                <a:latin typeface="+mn-lt"/>
                <a:ea typeface="新細明體" pitchFamily="18" charset="-120"/>
              </a:rPr>
              <a:t> = </a:t>
            </a:r>
            <a:r>
              <a:rPr lang="en-US" altLang="zh-TW" i="1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x</a:t>
            </a: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 and </a:t>
            </a:r>
            <a:r>
              <a:rPr lang="en-US" altLang="zh-TW" i="1" dirty="0">
                <a:solidFill>
                  <a:srgbClr val="1C1C1C"/>
                </a:solidFill>
                <a:latin typeface="+mn-lt"/>
                <a:ea typeface="新細明體" pitchFamily="18" charset="-120"/>
              </a:rPr>
              <a:t>x</a:t>
            </a:r>
            <a:r>
              <a:rPr lang="en-US" altLang="zh-TW" baseline="-25000" dirty="0">
                <a:solidFill>
                  <a:srgbClr val="1C1C1C"/>
                </a:solidFill>
                <a:latin typeface="+mn-lt"/>
                <a:ea typeface="新細明體" pitchFamily="18" charset="-120"/>
              </a:rPr>
              <a:t>2</a:t>
            </a:r>
            <a:r>
              <a:rPr lang="en-US" altLang="zh-TW" i="1" dirty="0">
                <a:solidFill>
                  <a:srgbClr val="1C1C1C"/>
                </a:solidFill>
                <a:latin typeface="+mn-lt"/>
                <a:ea typeface="新細明體" pitchFamily="18" charset="-120"/>
              </a:rPr>
              <a:t> = </a:t>
            </a:r>
            <a:r>
              <a:rPr lang="en-US" altLang="zh-TW" i="1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y</a:t>
            </a: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)</a:t>
            </a:r>
          </a:p>
          <a:p>
            <a:pPr marL="185738" lvl="1" indent="-185738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SzPct val="40000"/>
              <a:buFont typeface="Wingdings" pitchFamily="2" charset="2"/>
              <a:buChar char="l"/>
              <a:defRPr/>
            </a:pPr>
            <a:endParaRPr lang="en-US" altLang="zh-TW" sz="4000" dirty="0">
              <a:solidFill>
                <a:schemeClr val="bg2"/>
              </a:solidFill>
              <a:latin typeface="+mn-lt"/>
              <a:ea typeface="新細明體" pitchFamily="18" charset="-120"/>
            </a:endParaRPr>
          </a:p>
          <a:p>
            <a:pPr marL="185738" lvl="1" indent="-185738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SzPct val="40000"/>
              <a:buFont typeface="Wingdings" pitchFamily="2" charset="2"/>
              <a:buChar char="l"/>
              <a:defRPr/>
            </a:pPr>
            <a:endParaRPr lang="en-US" altLang="zh-TW" dirty="0">
              <a:solidFill>
                <a:schemeClr val="bg2"/>
              </a:solidFill>
              <a:latin typeface="+mn-lt"/>
              <a:ea typeface="新細明體" pitchFamily="18" charset="-120"/>
            </a:endParaRPr>
          </a:p>
          <a:p>
            <a:pPr marL="185738" lvl="1" indent="-185738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SzPct val="40000"/>
              <a:buFont typeface="Wingdings" pitchFamily="2" charset="2"/>
              <a:buChar char="l"/>
              <a:defRPr/>
            </a:pPr>
            <a:endParaRPr lang="en-US" altLang="zh-TW" dirty="0">
              <a:solidFill>
                <a:schemeClr val="bg2"/>
              </a:solidFill>
              <a:latin typeface="+mn-lt"/>
              <a:ea typeface="新細明體" pitchFamily="18" charset="-120"/>
            </a:endParaRPr>
          </a:p>
          <a:p>
            <a:pPr marL="185738" lvl="1" indent="-185738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SzPct val="40000"/>
              <a:buFont typeface="Wingdings" pitchFamily="2" charset="2"/>
              <a:buChar char="l"/>
              <a:defRPr/>
            </a:pPr>
            <a:endParaRPr lang="en-US" altLang="zh-TW" dirty="0" smtClean="0">
              <a:solidFill>
                <a:schemeClr val="bg2"/>
              </a:solidFill>
              <a:latin typeface="+mn-lt"/>
              <a:ea typeface="新細明體" pitchFamily="18" charset="-120"/>
            </a:endParaRPr>
          </a:p>
          <a:p>
            <a:pPr marL="185738" lvl="1" indent="-185738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SzPct val="40000"/>
              <a:buFont typeface="Wingdings" pitchFamily="2" charset="2"/>
              <a:buChar char="l"/>
              <a:defRPr/>
            </a:pPr>
            <a:r>
              <a:rPr lang="en-US" altLang="zh-TW" dirty="0" smtClean="0">
                <a:solidFill>
                  <a:schemeClr val="bg2"/>
                </a:solidFill>
                <a:latin typeface="+mn-lt"/>
                <a:ea typeface="新細明體" pitchFamily="18" charset="-120"/>
              </a:rPr>
              <a:t>Factor </a:t>
            </a: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loadings are used to identify and interpret the unobservable </a:t>
            </a:r>
            <a:r>
              <a:rPr lang="en-US" altLang="zh-TW" dirty="0">
                <a:solidFill>
                  <a:srgbClr val="1C1C1C"/>
                </a:solidFill>
                <a:latin typeface="+mn-lt"/>
                <a:ea typeface="新細明體" pitchFamily="18" charset="-120"/>
              </a:rPr>
              <a:t>principal components</a:t>
            </a:r>
            <a:endParaRPr lang="en-US" altLang="zh-TW" dirty="0">
              <a:solidFill>
                <a:schemeClr val="bg2"/>
              </a:solidFill>
              <a:latin typeface="+mn-lt"/>
              <a:ea typeface="新細明體" pitchFamily="18" charset="-120"/>
            </a:endParaRPr>
          </a:p>
          <a:p>
            <a:pPr marL="185738" lvl="1" indent="-185738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SzPct val="40000"/>
              <a:buFont typeface="Wingdings" pitchFamily="2" charset="2"/>
              <a:buChar char="l"/>
              <a:defRPr/>
            </a:pPr>
            <a:endParaRPr lang="en-US" altLang="zh-TW" dirty="0">
              <a:solidFill>
                <a:schemeClr val="bg2"/>
              </a:solidFill>
              <a:latin typeface="+mn-lt"/>
              <a:ea typeface="新細明體" pitchFamily="18" charset="-120"/>
            </a:endParaRPr>
          </a:p>
          <a:p>
            <a:pPr marL="185738" lvl="1" indent="-185738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SzPct val="40000"/>
              <a:buFont typeface="Wingdings" pitchFamily="2" charset="2"/>
              <a:buChar char="l"/>
              <a:defRPr/>
            </a:pPr>
            <a:endParaRPr lang="en-US" altLang="zh-TW" dirty="0">
              <a:solidFill>
                <a:schemeClr val="bg2"/>
              </a:solidFill>
              <a:latin typeface="+mn-lt"/>
              <a:ea typeface="新細明體" pitchFamily="18" charset="-120"/>
            </a:endParaRPr>
          </a:p>
          <a:p>
            <a:pPr marL="185738" lvl="1" indent="-185738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SzPct val="40000"/>
              <a:buFont typeface="Wingdings" pitchFamily="2" charset="2"/>
              <a:buChar char="l"/>
              <a:defRPr/>
            </a:pPr>
            <a:endParaRPr lang="en-US" altLang="zh-TW" dirty="0">
              <a:solidFill>
                <a:schemeClr val="bg2"/>
              </a:solidFill>
              <a:latin typeface="+mn-lt"/>
              <a:ea typeface="新細明體" pitchFamily="18" charset="-120"/>
            </a:endParaRPr>
          </a:p>
        </p:txBody>
      </p:sp>
      <p:sp>
        <p:nvSpPr>
          <p:cNvPr id="11" name="文字方塊 11"/>
          <p:cNvSpPr txBox="1">
            <a:spLocks noChangeArrowheads="1"/>
          </p:cNvSpPr>
          <p:nvPr/>
        </p:nvSpPr>
        <p:spPr bwMode="auto">
          <a:xfrm>
            <a:off x="467544" y="5319376"/>
            <a:ext cx="7992888" cy="1421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3050" indent="-273050">
              <a:lnSpc>
                <a:spcPct val="110000"/>
              </a:lnSpc>
              <a:defRPr/>
            </a:pPr>
            <a:r>
              <a:rPr lang="en-US" altLang="zh-TW" sz="20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※ The factor loadings of </a:t>
            </a:r>
            <a:r>
              <a:rPr lang="en-US" altLang="zh-TW" sz="20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x’</a:t>
            </a:r>
            <a:r>
              <a:rPr lang="en-US" altLang="zh-TW" sz="20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 on </a:t>
            </a:r>
            <a:r>
              <a:rPr lang="en-US" altLang="zh-TW" sz="20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x</a:t>
            </a:r>
            <a:r>
              <a:rPr lang="en-US" altLang="zh-TW" sz="20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 and </a:t>
            </a:r>
            <a:r>
              <a:rPr lang="en-US" altLang="zh-TW" sz="20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y</a:t>
            </a:r>
            <a:r>
              <a:rPr lang="en-US" altLang="zh-TW" sz="20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 are close to 1 in absolute levels, which implies the principal component </a:t>
            </a:r>
            <a:r>
              <a:rPr lang="en-US" altLang="zh-TW" sz="20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x’</a:t>
            </a:r>
            <a:r>
              <a:rPr lang="en-US" altLang="zh-TW" sz="20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 can explain </a:t>
            </a:r>
            <a:r>
              <a:rPr lang="en-US" altLang="zh-TW" sz="20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x</a:t>
            </a:r>
            <a:r>
              <a:rPr lang="en-US" altLang="zh-TW" sz="20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 and </a:t>
            </a:r>
            <a:r>
              <a:rPr lang="en-US" altLang="zh-TW" sz="20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y</a:t>
            </a:r>
            <a:r>
              <a:rPr lang="en-US" altLang="zh-TW" sz="20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 quite well and thus </a:t>
            </a:r>
            <a:r>
              <a:rPr lang="en-US" altLang="zh-TW" sz="20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x’  </a:t>
            </a:r>
            <a:r>
              <a:rPr lang="en-US" altLang="zh-TW" sz="20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can viewed as an index to represent the combined information of </a:t>
            </a:r>
            <a:r>
              <a:rPr lang="en-US" altLang="zh-TW" sz="20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x</a:t>
            </a:r>
            <a:r>
              <a:rPr lang="en-US" altLang="zh-TW" sz="20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 and </a:t>
            </a:r>
            <a:r>
              <a:rPr lang="en-US" altLang="zh-TW" sz="2000" i="1" dirty="0" smtClean="0">
                <a:solidFill>
                  <a:srgbClr val="0000FF"/>
                </a:solidFill>
                <a:latin typeface="+mn-lt"/>
                <a:ea typeface="新細明體" pitchFamily="18" charset="-120"/>
              </a:rPr>
              <a:t>y</a:t>
            </a:r>
            <a:endParaRPr lang="en-US" altLang="zh-TW" sz="2000" i="1" dirty="0">
              <a:solidFill>
                <a:srgbClr val="0000FF"/>
              </a:solidFill>
              <a:latin typeface="+mn-lt"/>
              <a:ea typeface="新細明體" pitchFamily="18" charset="-120"/>
            </a:endParaRPr>
          </a:p>
        </p:txBody>
      </p:sp>
      <p:graphicFrame>
        <p:nvGraphicFramePr>
          <p:cNvPr id="68610" name="Object 9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579729052"/>
              </p:ext>
            </p:extLst>
          </p:nvPr>
        </p:nvGraphicFramePr>
        <p:xfrm>
          <a:off x="3602308" y="1798362"/>
          <a:ext cx="2011392" cy="891000"/>
        </p:xfrm>
        <a:graphic>
          <a:graphicData uri="http://schemas.openxmlformats.org/presentationml/2006/ole">
            <p:oleObj spid="_x0000_s88109" name="Equation" r:id="rId3" imgW="1117115" imgH="495085" progId="">
              <p:embed/>
            </p:oleObj>
          </a:graphicData>
        </a:graphic>
      </p:graphicFrame>
      <p:graphicFrame>
        <p:nvGraphicFramePr>
          <p:cNvPr id="68611" name="Object 9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7334007"/>
              </p:ext>
            </p:extLst>
          </p:nvPr>
        </p:nvGraphicFramePr>
        <p:xfrm>
          <a:off x="899592" y="2724671"/>
          <a:ext cx="3516552" cy="561132"/>
        </p:xfrm>
        <a:graphic>
          <a:graphicData uri="http://schemas.openxmlformats.org/presentationml/2006/ole">
            <p:oleObj spid="_x0000_s88110" name="Equation" r:id="rId4" imgW="2705100" imgH="431800" progId="">
              <p:embed/>
            </p:oleObj>
          </a:graphicData>
        </a:graphic>
      </p:graphicFrame>
      <p:graphicFrame>
        <p:nvGraphicFramePr>
          <p:cNvPr id="686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83352192"/>
              </p:ext>
            </p:extLst>
          </p:nvPr>
        </p:nvGraphicFramePr>
        <p:xfrm>
          <a:off x="900212" y="3356421"/>
          <a:ext cx="3516552" cy="561132"/>
        </p:xfrm>
        <a:graphic>
          <a:graphicData uri="http://schemas.openxmlformats.org/presentationml/2006/ole">
            <p:oleObj spid="_x0000_s88111" name="Equation" r:id="rId5" imgW="2705100" imgH="431800" progId="">
              <p:embed/>
            </p:oleObj>
          </a:graphicData>
        </a:graphic>
      </p:graphicFrame>
      <p:graphicFrame>
        <p:nvGraphicFramePr>
          <p:cNvPr id="68613" name="Object 9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12985752"/>
              </p:ext>
            </p:extLst>
          </p:nvPr>
        </p:nvGraphicFramePr>
        <p:xfrm>
          <a:off x="5220767" y="2725200"/>
          <a:ext cx="3532932" cy="561132"/>
        </p:xfrm>
        <a:graphic>
          <a:graphicData uri="http://schemas.openxmlformats.org/presentationml/2006/ole">
            <p:oleObj spid="_x0000_s88112" name="Equation" r:id="rId6" imgW="2717800" imgH="431800" progId="">
              <p:embed/>
            </p:oleObj>
          </a:graphicData>
        </a:graphic>
      </p:graphicFrame>
      <p:graphicFrame>
        <p:nvGraphicFramePr>
          <p:cNvPr id="68614" name="Object 9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044956207"/>
              </p:ext>
            </p:extLst>
          </p:nvPr>
        </p:nvGraphicFramePr>
        <p:xfrm>
          <a:off x="5199772" y="3355200"/>
          <a:ext cx="3549312" cy="561132"/>
        </p:xfrm>
        <a:graphic>
          <a:graphicData uri="http://schemas.openxmlformats.org/presentationml/2006/ole">
            <p:oleObj spid="_x0000_s88113" name="Equation" r:id="rId7" imgW="2730500" imgH="4318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857250"/>
            <a:ext cx="7924800" cy="533400"/>
          </a:xfrm>
        </p:spPr>
        <p:txBody>
          <a:bodyPr/>
          <a:lstStyle/>
          <a:p>
            <a:pPr eaLnBrk="1" hangingPunct="1"/>
            <a:r>
              <a:rPr lang="en-US" altLang="zh-TW" smtClean="0"/>
              <a:t>Ex 4: Finding eigenvalues and eigenvectors</a:t>
            </a:r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2928938" y="1443038"/>
          <a:ext cx="1803400" cy="914400"/>
        </p:xfrm>
        <a:graphic>
          <a:graphicData uri="http://schemas.openxmlformats.org/presentationml/2006/ole">
            <p:oleObj spid="_x0000_s8026" name="Equation" r:id="rId3" imgW="901700" imgH="457200" progId="Equation.3">
              <p:embed/>
            </p:oleObj>
          </a:graphicData>
        </a:graphic>
      </p:graphicFrame>
      <p:sp>
        <p:nvSpPr>
          <p:cNvPr id="7175" name="Rectangle 14"/>
          <p:cNvSpPr>
            <a:spLocks noChangeArrowheads="1"/>
          </p:cNvSpPr>
          <p:nvPr/>
        </p:nvSpPr>
        <p:spPr bwMode="auto">
          <a:xfrm>
            <a:off x="395288" y="2628900"/>
            <a:ext cx="7696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>
                <a:solidFill>
                  <a:schemeClr val="hlink"/>
                </a:solidFill>
                <a:latin typeface="Times New Roman" pitchFamily="18" charset="0"/>
              </a:rPr>
              <a:t>Sol: </a:t>
            </a:r>
            <a:r>
              <a:rPr lang="en-US" altLang="zh-TW">
                <a:latin typeface="Times New Roman" pitchFamily="18" charset="0"/>
              </a:rPr>
              <a:t>Characteristic equation:</a:t>
            </a:r>
            <a:endParaRPr lang="en-US" altLang="zh-TW">
              <a:latin typeface="Times New Roman" pitchFamily="18" charset="0"/>
              <a:ea typeface="標楷體" pitchFamily="65" charset="-120"/>
            </a:endParaRPr>
          </a:p>
        </p:txBody>
      </p:sp>
      <p:graphicFrame>
        <p:nvGraphicFramePr>
          <p:cNvPr id="7171" name="Object 15"/>
          <p:cNvGraphicFramePr>
            <a:graphicFrameLocks noChangeAspect="1"/>
          </p:cNvGraphicFramePr>
          <p:nvPr/>
        </p:nvGraphicFramePr>
        <p:xfrm>
          <a:off x="1214438" y="3124200"/>
          <a:ext cx="5461000" cy="1422400"/>
        </p:xfrm>
        <a:graphic>
          <a:graphicData uri="http://schemas.openxmlformats.org/presentationml/2006/ole">
            <p:oleObj spid="_x0000_s8027" name="Equation" r:id="rId4" imgW="2730500" imgH="711200" progId="">
              <p:embed/>
            </p:oleObj>
          </a:graphicData>
        </a:graphic>
      </p:graphicFrame>
      <p:grpSp>
        <p:nvGrpSpPr>
          <p:cNvPr id="7176" name="Group 22"/>
          <p:cNvGrpSpPr>
            <a:grpSpLocks/>
          </p:cNvGrpSpPr>
          <p:nvPr/>
        </p:nvGrpSpPr>
        <p:grpSpPr bwMode="auto">
          <a:xfrm>
            <a:off x="1214438" y="5324475"/>
            <a:ext cx="3606800" cy="533400"/>
            <a:chOff x="912" y="3168"/>
            <a:chExt cx="2272" cy="336"/>
          </a:xfrm>
        </p:grpSpPr>
        <p:sp>
          <p:nvSpPr>
            <p:cNvPr id="7177" name="Rectangle 16"/>
            <p:cNvSpPr>
              <a:spLocks noChangeArrowheads="1"/>
            </p:cNvSpPr>
            <p:nvPr/>
          </p:nvSpPr>
          <p:spPr bwMode="auto">
            <a:xfrm>
              <a:off x="912" y="3168"/>
              <a:ext cx="110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196850" indent="-196850">
                <a:lnSpc>
                  <a:spcPct val="90000"/>
                </a:lnSpc>
                <a:spcBef>
                  <a:spcPct val="20000"/>
                </a:spcBef>
                <a:buClr>
                  <a:schemeClr val="tx1"/>
                </a:buClr>
                <a:buSzPct val="40000"/>
                <a:buFont typeface="Wingdings" pitchFamily="2" charset="2"/>
                <a:buNone/>
              </a:pPr>
              <a:r>
                <a:rPr lang="en-US" altLang="zh-TW">
                  <a:latin typeface="Times New Roman" pitchFamily="18" charset="0"/>
                  <a:ea typeface="標楷體" pitchFamily="65" charset="-120"/>
                </a:rPr>
                <a:t>Eigenvalue:</a:t>
              </a:r>
              <a:endParaRPr lang="en-US" altLang="zh-TW">
                <a:latin typeface="Times New Roman" pitchFamily="18" charset="0"/>
                <a:ea typeface="標楷體" pitchFamily="65" charset="-120"/>
                <a:sym typeface="Symbol" pitchFamily="18" charset="2"/>
              </a:endParaRPr>
            </a:p>
          </p:txBody>
        </p:sp>
        <p:graphicFrame>
          <p:nvGraphicFramePr>
            <p:cNvPr id="7173" name="Object 17"/>
            <p:cNvGraphicFramePr>
              <a:graphicFrameLocks noChangeAspect="1"/>
            </p:cNvGraphicFramePr>
            <p:nvPr/>
          </p:nvGraphicFramePr>
          <p:xfrm>
            <a:off x="1936" y="3168"/>
            <a:ext cx="1248" cy="272"/>
          </p:xfrm>
          <a:graphic>
            <a:graphicData uri="http://schemas.openxmlformats.org/presentationml/2006/ole">
              <p:oleObj spid="_x0000_s8028" name="Equation" r:id="rId5" imgW="990170" imgH="215806" progId="Equation.3">
                <p:embed/>
              </p:oleObj>
            </a:graphicData>
          </a:graphic>
        </p:graphicFrame>
      </p:grpSp>
      <p:graphicFrame>
        <p:nvGraphicFramePr>
          <p:cNvPr id="7172" name="Object 21"/>
          <p:cNvGraphicFramePr>
            <a:graphicFrameLocks noChangeAspect="1"/>
          </p:cNvGraphicFramePr>
          <p:nvPr/>
        </p:nvGraphicFramePr>
        <p:xfrm>
          <a:off x="1211263" y="4724400"/>
          <a:ext cx="1828800" cy="406400"/>
        </p:xfrm>
        <a:graphic>
          <a:graphicData uri="http://schemas.openxmlformats.org/presentationml/2006/ole">
            <p:oleObj spid="_x0000_s8029" name="Equation" r:id="rId6" imgW="914400" imgH="203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571500" y="4214813"/>
          <a:ext cx="1549400" cy="457200"/>
        </p:xfrm>
        <a:graphic>
          <a:graphicData uri="http://schemas.openxmlformats.org/presentationml/2006/ole">
            <p:oleObj spid="_x0000_s9046" name="Equation" r:id="rId3" imgW="774364" imgH="228501" progId="">
              <p:embed/>
            </p:oleObj>
          </a:graphicData>
        </a:graphic>
      </p:graphicFrame>
      <p:graphicFrame>
        <p:nvGraphicFramePr>
          <p:cNvPr id="8195" name="Object 5"/>
          <p:cNvGraphicFramePr>
            <a:graphicFrameLocks noChangeAspect="1"/>
          </p:cNvGraphicFramePr>
          <p:nvPr/>
        </p:nvGraphicFramePr>
        <p:xfrm>
          <a:off x="2071688" y="3929063"/>
          <a:ext cx="4470400" cy="2895600"/>
        </p:xfrm>
        <a:graphic>
          <a:graphicData uri="http://schemas.openxmlformats.org/presentationml/2006/ole">
            <p:oleObj spid="_x0000_s9047" name="Equation" r:id="rId4" imgW="2235200" imgH="1447800" progId="">
              <p:embed/>
            </p:oleObj>
          </a:graphicData>
        </a:graphic>
      </p:graphicFrame>
      <p:graphicFrame>
        <p:nvGraphicFramePr>
          <p:cNvPr id="8196" name="Object 6"/>
          <p:cNvGraphicFramePr>
            <a:graphicFrameLocks noChangeAspect="1"/>
          </p:cNvGraphicFramePr>
          <p:nvPr/>
        </p:nvGraphicFramePr>
        <p:xfrm>
          <a:off x="579438" y="1000125"/>
          <a:ext cx="1447800" cy="457200"/>
        </p:xfrm>
        <a:graphic>
          <a:graphicData uri="http://schemas.openxmlformats.org/presentationml/2006/ole">
            <p:oleObj spid="_x0000_s9048" name="Equation" r:id="rId5" imgW="723586" imgH="228501" progId="">
              <p:embed/>
            </p:oleObj>
          </a:graphicData>
        </a:graphic>
      </p:graphicFrame>
      <p:graphicFrame>
        <p:nvGraphicFramePr>
          <p:cNvPr id="8197" name="Object 7"/>
          <p:cNvGraphicFramePr>
            <a:graphicFrameLocks noChangeAspect="1"/>
          </p:cNvGraphicFramePr>
          <p:nvPr/>
        </p:nvGraphicFramePr>
        <p:xfrm>
          <a:off x="2071688" y="747713"/>
          <a:ext cx="4419600" cy="2895600"/>
        </p:xfrm>
        <a:graphic>
          <a:graphicData uri="http://schemas.openxmlformats.org/presentationml/2006/ole">
            <p:oleObj spid="_x0000_s9049" name="Equation" r:id="rId6" imgW="2209800" imgH="14478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線性代數樣版">
  <a:themeElements>
    <a:clrScheme name="線性代數樣版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線性代數樣版">
      <a:majorFont>
        <a:latin typeface="Times New Roman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miter lim="800000"/>
          <a:headEnd type="none" w="med" len="med"/>
          <a:tailEnd type="arrow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miter lim="800000"/>
          <a:headEnd type="none" w="med" len="med"/>
          <a:tailEnd type="arrow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線性代數樣版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線性代數樣版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線性代數樣版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線性代數樣版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線性代數樣版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線性代數樣版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線性代數樣版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G:\Jacky\book\線代\投影片\線性代數樣版.pot</Template>
  <TotalTime>10963</TotalTime>
  <Words>3919</Words>
  <Application>Microsoft Office PowerPoint</Application>
  <PresentationFormat>On-screen Show (4:3)</PresentationFormat>
  <Paragraphs>444</Paragraphs>
  <Slides>73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73</vt:i4>
      </vt:variant>
    </vt:vector>
  </HeadingPairs>
  <TitlesOfParts>
    <vt:vector size="78" baseType="lpstr">
      <vt:lpstr>線性代數樣版</vt:lpstr>
      <vt:lpstr>Equation</vt:lpstr>
      <vt:lpstr>Visio</vt:lpstr>
      <vt:lpstr>Microsoft Equation 3.0</vt:lpstr>
      <vt:lpstr>方程式</vt:lpstr>
      <vt:lpstr>Eigenvalues and Eigenvectors</vt:lpstr>
      <vt:lpstr>1 Eigenvalues and Eigenvectors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7.2 Diagonalization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7.3 Symmetric Matrices and Orthogonal Diagonalization 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7.4 Applications of Eigenvalues and Eigenvectors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7.5 Principal Component Analysis</vt:lpstr>
      <vt:lpstr>Slide 67</vt:lpstr>
      <vt:lpstr>Slide 68</vt:lpstr>
      <vt:lpstr>Slide 69</vt:lpstr>
      <vt:lpstr>Slide 70</vt:lpstr>
      <vt:lpstr>Slide 71</vt:lpstr>
      <vt:lpstr>Slide 72</vt:lpstr>
      <vt:lpstr>Slide 73</vt:lpstr>
    </vt:vector>
  </TitlesOfParts>
  <Company>NTU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  Eigenvalues and Eigenvectors</dc:title>
  <dc:creator>Jr-Yan Wang</dc:creator>
  <cp:lastModifiedBy>nitt</cp:lastModifiedBy>
  <cp:revision>1119</cp:revision>
  <dcterms:created xsi:type="dcterms:W3CDTF">2003-07-07T10:07:20Z</dcterms:created>
  <dcterms:modified xsi:type="dcterms:W3CDTF">2018-07-04T05:39:23Z</dcterms:modified>
</cp:coreProperties>
</file>